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65" r:id="rId3"/>
    <p:sldId id="267" r:id="rId4"/>
    <p:sldId id="257" r:id="rId5"/>
    <p:sldId id="271" r:id="rId6"/>
    <p:sldId id="258" r:id="rId7"/>
    <p:sldId id="277" r:id="rId8"/>
    <p:sldId id="281" r:id="rId9"/>
    <p:sldId id="282" r:id="rId10"/>
    <p:sldId id="278" r:id="rId11"/>
    <p:sldId id="279" r:id="rId12"/>
    <p:sldId id="280" r:id="rId13"/>
    <p:sldId id="283" r:id="rId14"/>
    <p:sldId id="284" r:id="rId15"/>
    <p:sldId id="285" r:id="rId16"/>
    <p:sldId id="286" r:id="rId17"/>
    <p:sldId id="287" r:id="rId18"/>
    <p:sldId id="288" r:id="rId19"/>
    <p:sldId id="289" r:id="rId20"/>
    <p:sldId id="290" r:id="rId21"/>
    <p:sldId id="291" r:id="rId22"/>
    <p:sldId id="259" r:id="rId23"/>
    <p:sldId id="260" r:id="rId24"/>
    <p:sldId id="269" r:id="rId25"/>
    <p:sldId id="261" r:id="rId26"/>
    <p:sldId id="262" r:id="rId27"/>
    <p:sldId id="263" r:id="rId28"/>
    <p:sldId id="268" r:id="rId29"/>
    <p:sldId id="270" r:id="rId30"/>
    <p:sldId id="272" r:id="rId31"/>
    <p:sldId id="276" r:id="rId32"/>
    <p:sldId id="273" r:id="rId33"/>
    <p:sldId id="274" r:id="rId34"/>
    <p:sldId id="275" r:id="rId3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7" d="100"/>
          <a:sy n="87" d="100"/>
        </p:scale>
        <p:origin x="528"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6AD6EE87-EBD5-4F12-A48A-63ACA297AC8F}" type="datetimeFigureOut">
              <a:rPr lang="en-US" dirty="0"/>
              <a:t>7/29/2017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
        <p:nvSpPr>
          <p:cNvPr id="13" name="Rectangle 12"/>
          <p:cNvSpPr/>
          <p:nvPr/>
        </p:nvSpPr>
        <p:spPr>
          <a:xfrm>
            <a:off x="0" y="0"/>
            <a:ext cx="12192000" cy="4572001"/>
          </a:xfrm>
          <a:prstGeom prst="rect">
            <a:avLst/>
          </a:prstGeom>
          <a:blipFill dpi="0" rotWithShape="1">
            <a:blip r:embed="rId2">
              <a:duotone>
                <a:schemeClr val="accent2">
                  <a:shade val="45000"/>
                  <a:satMod val="135000"/>
                </a:schemeClr>
                <a:prstClr val="white"/>
              </a:duotone>
            </a:blip>
            <a:srcRect/>
            <a:tile tx="-393700" ty="-82550" sx="35000" sy="35000" flip="none" algn="tl"/>
          </a:blip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4" name="Straight Connector 13"/>
          <p:cNvCxnSpPr/>
          <p:nvPr/>
        </p:nvCxnSpPr>
        <p:spPr>
          <a:xfrm flipV="1">
            <a:off x="8386842" y="5264106"/>
            <a:ext cx="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CD73815-2707-4475-8F1A-B873CB631BB4}" type="datetimeFigureOut">
              <a:rPr lang="en-US" dirty="0"/>
              <a:t>7/29/2017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A4AFB99-0EAB-4182-AFF8-E214C82A68F6}" type="datetimeFigureOut">
              <a:rPr lang="en-US" dirty="0"/>
              <a:t>7/29/2017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8" name="Straight Connector 7"/>
          <p:cNvCxnSpPr/>
          <p:nvPr/>
        </p:nvCxnSpPr>
        <p:spPr>
          <a:xfrm rot="5400000" flipV="1">
            <a:off x="10058400" y="59263"/>
            <a:ext cx="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5D3794B-289A-4A80-97D7-111025398D45}" type="datetimeFigureOut">
              <a:rPr lang="en-US" dirty="0"/>
              <a:t>7/29/2017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A61015F-7CC6-4D0A-9D87-873EA4C304CC}" type="datetimeFigureOut">
              <a:rPr lang="en-US" dirty="0"/>
              <a:t>7/29/2017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0" y="0"/>
            <a:ext cx="12192000" cy="4572000"/>
          </a:xfrm>
          <a:prstGeom prst="rect">
            <a:avLst/>
          </a:prstGeom>
          <a:blipFill dpi="0" rotWithShape="1">
            <a:blip r:embed="rId2">
              <a:duotone>
                <a:schemeClr val="accent1">
                  <a:shade val="45000"/>
                  <a:satMod val="135000"/>
                </a:schemeClr>
                <a:prstClr val="white"/>
              </a:duotone>
            </a:blip>
            <a:srcRect/>
            <a:tile tx="-393700" ty="-82550" sx="35000" sy="35000" flip="none" algn="tl"/>
          </a:blip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3C6A301-0538-44EC-B09D-202E1042A48B}" type="datetimeFigureOut">
              <a:rPr lang="en-US" dirty="0"/>
              <a:t>7/29/2017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789574A-8875-45EF-8EA2-3CAA0F7ABC4C}" type="datetimeFigureOut">
              <a:rPr lang="en-US" dirty="0"/>
              <a:t>7/29/2017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7EF4D4C-5367-4C26-9E2B-D8088D7FCA81}" type="datetimeFigureOut">
              <a:rPr lang="en-US" dirty="0"/>
              <a:t>7/29/2017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6E91E96-98B0-4413-9547-46F3504108EF}" type="datetimeFigureOut">
              <a:rPr lang="en-US" dirty="0"/>
              <a:t>7/29/2017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05C68B11-C5A8-448C-8CE9-B1A273C79CFC}" type="datetimeFigureOut">
              <a:rPr lang="en-US" dirty="0"/>
              <a:t>7/29/2017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2">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7616CA0-919D-4A49-9C8A-62FDFB3A5183}" type="datetimeFigureOut">
              <a:rPr lang="en-US" dirty="0"/>
              <a:t>7/29/2017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7E5644-1E61-4311-A31E-84CB9C7AA8A9}" type="slidenum">
              <a:rPr lang="en-US" dirty="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90298CD5-6C1E-4009-B41F-6DF62E31D3BE}" type="datetimeFigureOut">
              <a:rPr lang="en-US" dirty="0"/>
              <a:pPr/>
              <a:t>7/29/2017</a:t>
            </a:fld>
            <a:endParaRPr lang="en-US" dirty="0"/>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dirty="0"/>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4FAB73BC-B049-4115-A692-8D63A059BFB8}" type="slidenum">
              <a:rPr lang="en-US" dirty="0"/>
              <a:pPr/>
              <a:t>‹#›</a:t>
            </a:fld>
            <a:endParaRPr lang="en-US" dirty="0"/>
          </a:p>
        </p:txBody>
      </p:sp>
      <p:cxnSp>
        <p:nvCxnSpPr>
          <p:cNvPr id="8" name="Straight Connector 7"/>
          <p:cNvCxnSpPr/>
          <p:nvPr/>
        </p:nvCxnSpPr>
        <p:spPr>
          <a:xfrm flipV="1">
            <a:off x="762000" y="826324"/>
            <a:ext cx="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8" r:id="rId10"/>
    <p:sldLayoutId id="2147483659" r:id="rId11"/>
  </p:sldLayoutIdLst>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2"/>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2"/>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Digital Marketing</a:t>
            </a:r>
          </a:p>
        </p:txBody>
      </p:sp>
      <p:sp>
        <p:nvSpPr>
          <p:cNvPr id="5" name="Text Placeholder 4"/>
          <p:cNvSpPr>
            <a:spLocks noGrp="1"/>
          </p:cNvSpPr>
          <p:nvPr>
            <p:ph type="body" sz="half" idx="2"/>
          </p:nvPr>
        </p:nvSpPr>
        <p:spPr/>
        <p:txBody>
          <a:bodyPr/>
          <a:lstStyle/>
          <a:p>
            <a:r>
              <a:rPr lang="en-US" dirty="0"/>
              <a:t>Marketing Strategy Session</a:t>
            </a:r>
          </a:p>
        </p:txBody>
      </p:sp>
      <p:pic>
        <p:nvPicPr>
          <p:cNvPr id="10" name="Picture Placeholder 9"/>
          <p:cNvPicPr>
            <a:picLocks noGrp="1" noChangeAspect="1"/>
          </p:cNvPicPr>
          <p:nvPr>
            <p:ph type="pic" idx="1"/>
          </p:nvPr>
        </p:nvPicPr>
        <p:blipFill>
          <a:blip r:embed="rId2"/>
          <a:srcRect t="22181" b="22181"/>
          <a:stretch>
            <a:fillRect/>
          </a:stretch>
        </p:blipFill>
        <p:spPr/>
      </p:pic>
    </p:spTree>
    <p:extLst>
      <p:ext uri="{BB962C8B-B14F-4D97-AF65-F5344CB8AC3E}">
        <p14:creationId xmlns:p14="http://schemas.microsoft.com/office/powerpoint/2010/main" val="31239318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cxnSp>
        <p:nvCxnSpPr>
          <p:cNvPr id="13" name="Straight Connector 12"/>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6" name="Content Placeholder 5"/>
          <p:cNvPicPr>
            <a:picLocks noGrp="1" noChangeAspect="1"/>
          </p:cNvPicPr>
          <p:nvPr>
            <p:ph idx="1"/>
          </p:nvPr>
        </p:nvPicPr>
        <p:blipFill>
          <a:blip r:embed="rId2"/>
          <a:stretch>
            <a:fillRect/>
          </a:stretch>
        </p:blipFill>
        <p:spPr>
          <a:xfrm>
            <a:off x="6096000" y="2051380"/>
            <a:ext cx="5455921" cy="2755240"/>
          </a:xfrm>
          <a:prstGeom prst="rect">
            <a:avLst/>
          </a:prstGeom>
        </p:spPr>
      </p:pic>
      <p:sp>
        <p:nvSpPr>
          <p:cNvPr id="2" name="Title 1"/>
          <p:cNvSpPr>
            <a:spLocks noGrp="1"/>
          </p:cNvSpPr>
          <p:nvPr>
            <p:ph type="title"/>
          </p:nvPr>
        </p:nvSpPr>
        <p:spPr>
          <a:xfrm>
            <a:off x="1024129" y="585216"/>
            <a:ext cx="4431792" cy="1499616"/>
          </a:xfrm>
        </p:spPr>
        <p:txBody>
          <a:bodyPr vert="horz" lIns="91440" tIns="45720" rIns="91440" bIns="45720" rtlCol="0" anchor="ctr">
            <a:normAutofit/>
          </a:bodyPr>
          <a:lstStyle/>
          <a:p>
            <a:r>
              <a:rPr lang="en-US" sz="5000"/>
              <a:t>Website</a:t>
            </a:r>
          </a:p>
        </p:txBody>
      </p:sp>
      <p:sp>
        <p:nvSpPr>
          <p:cNvPr id="4" name="Text Placeholder 3"/>
          <p:cNvSpPr>
            <a:spLocks noGrp="1"/>
          </p:cNvSpPr>
          <p:nvPr>
            <p:ph type="body" sz="half" idx="2"/>
          </p:nvPr>
        </p:nvSpPr>
        <p:spPr>
          <a:xfrm>
            <a:off x="1024128" y="2286000"/>
            <a:ext cx="4429615" cy="3931920"/>
          </a:xfrm>
        </p:spPr>
        <p:txBody>
          <a:bodyPr vert="horz" lIns="45720" tIns="45720" rIns="45720" bIns="45720" rtlCol="0">
            <a:normAutofit/>
          </a:bodyPr>
          <a:lstStyle/>
          <a:p>
            <a:pPr>
              <a:lnSpc>
                <a:spcPct val="90000"/>
              </a:lnSpc>
            </a:pPr>
            <a:r>
              <a:rPr lang="en-US"/>
              <a:t>Your website is the hub of your digital marketing activities</a:t>
            </a:r>
          </a:p>
          <a:p>
            <a:pPr>
              <a:lnSpc>
                <a:spcPct val="90000"/>
              </a:lnSpc>
            </a:pPr>
            <a:r>
              <a:rPr lang="en-US"/>
              <a:t>Each page should have a purpose and practical buyer paths that compel visitors to take action must be put in place to support your conversion goals</a:t>
            </a:r>
          </a:p>
          <a:p>
            <a:pPr>
              <a:lnSpc>
                <a:spcPct val="90000"/>
              </a:lnSpc>
            </a:pPr>
            <a:r>
              <a:rPr lang="en-US"/>
              <a:t>The most effective website are not only carefully planned and executed, but are perpetually refined to continuously improve results</a:t>
            </a:r>
          </a:p>
        </p:txBody>
      </p:sp>
    </p:spTree>
    <p:extLst>
      <p:ext uri="{BB962C8B-B14F-4D97-AF65-F5344CB8AC3E}">
        <p14:creationId xmlns:p14="http://schemas.microsoft.com/office/powerpoint/2010/main" val="38347578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cxnSp>
        <p:nvCxnSpPr>
          <p:cNvPr id="13" name="Straight Connector 12"/>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6" name="Content Placeholder 5"/>
          <p:cNvPicPr>
            <a:picLocks noGrp="1" noChangeAspect="1"/>
          </p:cNvPicPr>
          <p:nvPr>
            <p:ph idx="1"/>
          </p:nvPr>
        </p:nvPicPr>
        <p:blipFill>
          <a:blip r:embed="rId2"/>
          <a:stretch>
            <a:fillRect/>
          </a:stretch>
        </p:blipFill>
        <p:spPr>
          <a:xfrm>
            <a:off x="4642342" y="1200661"/>
            <a:ext cx="6909577" cy="4456677"/>
          </a:xfrm>
          <a:prstGeom prst="rect">
            <a:avLst/>
          </a:prstGeom>
        </p:spPr>
      </p:pic>
      <p:sp>
        <p:nvSpPr>
          <p:cNvPr id="2" name="Title 1"/>
          <p:cNvSpPr>
            <a:spLocks noGrp="1"/>
          </p:cNvSpPr>
          <p:nvPr>
            <p:ph type="title"/>
          </p:nvPr>
        </p:nvSpPr>
        <p:spPr>
          <a:xfrm>
            <a:off x="1024128" y="585216"/>
            <a:ext cx="3133581" cy="1499616"/>
          </a:xfrm>
        </p:spPr>
        <p:txBody>
          <a:bodyPr vert="horz" lIns="91440" tIns="45720" rIns="91440" bIns="45720" rtlCol="0" anchor="ctr">
            <a:normAutofit/>
          </a:bodyPr>
          <a:lstStyle/>
          <a:p>
            <a:r>
              <a:rPr lang="en-US" dirty="0"/>
              <a:t>Pay per click advertising</a:t>
            </a:r>
          </a:p>
        </p:txBody>
      </p:sp>
      <p:sp>
        <p:nvSpPr>
          <p:cNvPr id="4" name="Text Placeholder 3"/>
          <p:cNvSpPr>
            <a:spLocks noGrp="1"/>
          </p:cNvSpPr>
          <p:nvPr>
            <p:ph type="body" sz="half" idx="2"/>
          </p:nvPr>
        </p:nvSpPr>
        <p:spPr>
          <a:xfrm>
            <a:off x="1024128" y="2286000"/>
            <a:ext cx="3133580" cy="3931920"/>
          </a:xfrm>
        </p:spPr>
        <p:txBody>
          <a:bodyPr vert="horz" lIns="45720" tIns="45720" rIns="45720" bIns="45720" rtlCol="0">
            <a:normAutofit/>
          </a:bodyPr>
          <a:lstStyle/>
          <a:p>
            <a:pPr>
              <a:lnSpc>
                <a:spcPct val="90000"/>
              </a:lnSpc>
            </a:pPr>
            <a:r>
              <a:rPr lang="en-US" dirty="0"/>
              <a:t>If you need to produce website traffic fast, PPC and programs offered by Google, the other search engines and social media channels, create instant visibility to generate traffic leads and sales</a:t>
            </a:r>
            <a:endParaRPr lang="en-US"/>
          </a:p>
          <a:p>
            <a:pPr>
              <a:lnSpc>
                <a:spcPct val="90000"/>
              </a:lnSpc>
            </a:pPr>
            <a:endParaRPr lang="en-US"/>
          </a:p>
        </p:txBody>
      </p:sp>
    </p:spTree>
    <p:extLst>
      <p:ext uri="{BB962C8B-B14F-4D97-AF65-F5344CB8AC3E}">
        <p14:creationId xmlns:p14="http://schemas.microsoft.com/office/powerpoint/2010/main" val="16053598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cxnSp>
        <p:nvCxnSpPr>
          <p:cNvPr id="13" name="Straight Connector 12"/>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6" name="Content Placeholder 5"/>
          <p:cNvPicPr>
            <a:picLocks noGrp="1" noChangeAspect="1"/>
          </p:cNvPicPr>
          <p:nvPr>
            <p:ph idx="1"/>
          </p:nvPr>
        </p:nvPicPr>
        <p:blipFill>
          <a:blip r:embed="rId2"/>
          <a:stretch>
            <a:fillRect/>
          </a:stretch>
        </p:blipFill>
        <p:spPr>
          <a:xfrm>
            <a:off x="4642342" y="1891619"/>
            <a:ext cx="6909577" cy="3074761"/>
          </a:xfrm>
          <a:prstGeom prst="rect">
            <a:avLst/>
          </a:prstGeom>
        </p:spPr>
      </p:pic>
      <p:sp>
        <p:nvSpPr>
          <p:cNvPr id="2" name="Title 1"/>
          <p:cNvSpPr>
            <a:spLocks noGrp="1"/>
          </p:cNvSpPr>
          <p:nvPr>
            <p:ph type="title"/>
          </p:nvPr>
        </p:nvSpPr>
        <p:spPr>
          <a:xfrm>
            <a:off x="1024128" y="585216"/>
            <a:ext cx="3133581" cy="1499616"/>
          </a:xfrm>
        </p:spPr>
        <p:txBody>
          <a:bodyPr vert="horz" lIns="91440" tIns="45720" rIns="91440" bIns="45720" rtlCol="0" anchor="ctr">
            <a:normAutofit/>
          </a:bodyPr>
          <a:lstStyle/>
          <a:p>
            <a:r>
              <a:rPr lang="en-US" dirty="0"/>
              <a:t>Content planning</a:t>
            </a:r>
          </a:p>
        </p:txBody>
      </p:sp>
      <p:sp>
        <p:nvSpPr>
          <p:cNvPr id="4" name="Text Placeholder 3"/>
          <p:cNvSpPr>
            <a:spLocks noGrp="1"/>
          </p:cNvSpPr>
          <p:nvPr>
            <p:ph type="body" sz="half" idx="2"/>
          </p:nvPr>
        </p:nvSpPr>
        <p:spPr>
          <a:xfrm>
            <a:off x="1024128" y="2286000"/>
            <a:ext cx="3133580" cy="3931920"/>
          </a:xfrm>
        </p:spPr>
        <p:txBody>
          <a:bodyPr vert="horz" lIns="45720" tIns="45720" rIns="45720" bIns="45720" rtlCol="0">
            <a:normAutofit/>
          </a:bodyPr>
          <a:lstStyle/>
          <a:p>
            <a:pPr>
              <a:lnSpc>
                <a:spcPct val="90000"/>
              </a:lnSpc>
            </a:pPr>
            <a:r>
              <a:rPr lang="en-US" dirty="0"/>
              <a:t>Nearly every digital marketer in the world realizes content marketing is the fabric of their search and social programs and can play a critical role in every phase of the buying cycle</a:t>
            </a:r>
            <a:endParaRPr lang="en-US"/>
          </a:p>
          <a:p>
            <a:pPr>
              <a:lnSpc>
                <a:spcPct val="90000"/>
              </a:lnSpc>
            </a:pPr>
            <a:endParaRPr lang="en-US"/>
          </a:p>
        </p:txBody>
      </p:sp>
    </p:spTree>
    <p:extLst>
      <p:ext uri="{BB962C8B-B14F-4D97-AF65-F5344CB8AC3E}">
        <p14:creationId xmlns:p14="http://schemas.microsoft.com/office/powerpoint/2010/main" val="19161009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cxnSp>
        <p:nvCxnSpPr>
          <p:cNvPr id="13" name="Straight Connector 12"/>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6" name="Content Placeholder 5"/>
          <p:cNvPicPr>
            <a:picLocks noGrp="1" noChangeAspect="1"/>
          </p:cNvPicPr>
          <p:nvPr>
            <p:ph idx="1"/>
          </p:nvPr>
        </p:nvPicPr>
        <p:blipFill>
          <a:blip r:embed="rId2"/>
          <a:stretch>
            <a:fillRect/>
          </a:stretch>
        </p:blipFill>
        <p:spPr>
          <a:xfrm>
            <a:off x="4642342" y="1882982"/>
            <a:ext cx="6909577" cy="3092035"/>
          </a:xfrm>
          <a:prstGeom prst="rect">
            <a:avLst/>
          </a:prstGeom>
        </p:spPr>
      </p:pic>
      <p:sp>
        <p:nvSpPr>
          <p:cNvPr id="2" name="Title 1"/>
          <p:cNvSpPr>
            <a:spLocks noGrp="1"/>
          </p:cNvSpPr>
          <p:nvPr>
            <p:ph type="title"/>
          </p:nvPr>
        </p:nvSpPr>
        <p:spPr>
          <a:xfrm>
            <a:off x="1024128" y="585216"/>
            <a:ext cx="3133581" cy="1499616"/>
          </a:xfrm>
        </p:spPr>
        <p:txBody>
          <a:bodyPr vert="horz" lIns="91440" tIns="45720" rIns="91440" bIns="45720" rtlCol="0" anchor="ctr">
            <a:normAutofit/>
          </a:bodyPr>
          <a:lstStyle/>
          <a:p>
            <a:r>
              <a:rPr lang="en-US" dirty="0"/>
              <a:t>Business blogging</a:t>
            </a:r>
          </a:p>
        </p:txBody>
      </p:sp>
      <p:sp>
        <p:nvSpPr>
          <p:cNvPr id="4" name="Text Placeholder 3"/>
          <p:cNvSpPr>
            <a:spLocks noGrp="1"/>
          </p:cNvSpPr>
          <p:nvPr>
            <p:ph type="body" sz="half" idx="2"/>
          </p:nvPr>
        </p:nvSpPr>
        <p:spPr>
          <a:xfrm>
            <a:off x="1024128" y="2286000"/>
            <a:ext cx="3133580" cy="3931920"/>
          </a:xfrm>
        </p:spPr>
        <p:txBody>
          <a:bodyPr vert="horz" lIns="45720" tIns="45720" rIns="45720" bIns="45720" rtlCol="0">
            <a:normAutofit/>
          </a:bodyPr>
          <a:lstStyle/>
          <a:p>
            <a:pPr>
              <a:lnSpc>
                <a:spcPct val="90000"/>
              </a:lnSpc>
            </a:pPr>
            <a:r>
              <a:rPr lang="en-US" dirty="0"/>
              <a:t>The blog is the center piece of the most companies content marketing efforts</a:t>
            </a:r>
            <a:endParaRPr lang="en-US"/>
          </a:p>
          <a:p>
            <a:pPr>
              <a:lnSpc>
                <a:spcPct val="90000"/>
              </a:lnSpc>
            </a:pPr>
            <a:r>
              <a:rPr lang="en-US" dirty="0"/>
              <a:t>Effective planning for your business blog includes targeting and editorial planning</a:t>
            </a:r>
            <a:endParaRPr lang="en-US"/>
          </a:p>
          <a:p>
            <a:pPr>
              <a:lnSpc>
                <a:spcPct val="90000"/>
              </a:lnSpc>
            </a:pPr>
            <a:r>
              <a:rPr lang="en-US" dirty="0"/>
              <a:t>It is important to have an interesting mix of ideas, an uncompromising commitment to quality writing, and clean presentation</a:t>
            </a:r>
            <a:endParaRPr lang="en-US"/>
          </a:p>
        </p:txBody>
      </p:sp>
    </p:spTree>
    <p:extLst>
      <p:ext uri="{BB962C8B-B14F-4D97-AF65-F5344CB8AC3E}">
        <p14:creationId xmlns:p14="http://schemas.microsoft.com/office/powerpoint/2010/main" val="35324828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Guest blogging</a:t>
            </a:r>
          </a:p>
        </p:txBody>
      </p:sp>
      <p:pic>
        <p:nvPicPr>
          <p:cNvPr id="6" name="Content Placeholder 5"/>
          <p:cNvPicPr>
            <a:picLocks noGrp="1" noChangeAspect="1"/>
          </p:cNvPicPr>
          <p:nvPr>
            <p:ph idx="1"/>
          </p:nvPr>
        </p:nvPicPr>
        <p:blipFill>
          <a:blip r:embed="rId2"/>
          <a:stretch>
            <a:fillRect/>
          </a:stretch>
        </p:blipFill>
        <p:spPr>
          <a:xfrm>
            <a:off x="6144419" y="1257300"/>
            <a:ext cx="4819650" cy="4314825"/>
          </a:xfrm>
        </p:spPr>
      </p:pic>
      <p:sp>
        <p:nvSpPr>
          <p:cNvPr id="4" name="Text Placeholder 3"/>
          <p:cNvSpPr>
            <a:spLocks noGrp="1"/>
          </p:cNvSpPr>
          <p:nvPr>
            <p:ph type="body" sz="half" idx="2"/>
          </p:nvPr>
        </p:nvSpPr>
        <p:spPr/>
        <p:txBody>
          <a:bodyPr/>
          <a:lstStyle/>
          <a:p>
            <a:r>
              <a:rPr lang="en-US" dirty="0"/>
              <a:t>Contributing blog posts to authoritative websites in your industry is one of the best ways to increase your reach, expand your audience, build your credibility and drive traffic to your website.</a:t>
            </a:r>
          </a:p>
        </p:txBody>
      </p:sp>
    </p:spTree>
    <p:extLst>
      <p:ext uri="{BB962C8B-B14F-4D97-AF65-F5344CB8AC3E}">
        <p14:creationId xmlns:p14="http://schemas.microsoft.com/office/powerpoint/2010/main" val="12493059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0"/>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cxnSp>
        <p:nvCxnSpPr>
          <p:cNvPr id="16" name="Straight Connector 12"/>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6" name="Content Placeholder 5"/>
          <p:cNvPicPr>
            <a:picLocks noGrp="1" noChangeAspect="1"/>
          </p:cNvPicPr>
          <p:nvPr>
            <p:ph idx="1"/>
          </p:nvPr>
        </p:nvPicPr>
        <p:blipFill>
          <a:blip r:embed="rId2"/>
          <a:stretch>
            <a:fillRect/>
          </a:stretch>
        </p:blipFill>
        <p:spPr>
          <a:xfrm>
            <a:off x="6096000" y="2215058"/>
            <a:ext cx="5455921" cy="2427884"/>
          </a:xfrm>
          <a:prstGeom prst="rect">
            <a:avLst/>
          </a:prstGeom>
        </p:spPr>
      </p:pic>
      <p:sp>
        <p:nvSpPr>
          <p:cNvPr id="2" name="Title 1"/>
          <p:cNvSpPr>
            <a:spLocks noGrp="1"/>
          </p:cNvSpPr>
          <p:nvPr>
            <p:ph type="title"/>
          </p:nvPr>
        </p:nvSpPr>
        <p:spPr>
          <a:xfrm>
            <a:off x="1024129" y="585216"/>
            <a:ext cx="4431792" cy="1499616"/>
          </a:xfrm>
        </p:spPr>
        <p:txBody>
          <a:bodyPr vert="horz" lIns="91440" tIns="45720" rIns="91440" bIns="45720" rtlCol="0" anchor="ctr">
            <a:normAutofit/>
          </a:bodyPr>
          <a:lstStyle/>
          <a:p>
            <a:r>
              <a:rPr lang="en-US" sz="5000"/>
              <a:t>Curation</a:t>
            </a:r>
          </a:p>
        </p:txBody>
      </p:sp>
      <p:sp>
        <p:nvSpPr>
          <p:cNvPr id="4" name="Text Placeholder 3"/>
          <p:cNvSpPr>
            <a:spLocks noGrp="1"/>
          </p:cNvSpPr>
          <p:nvPr>
            <p:ph type="body" sz="half" idx="2"/>
          </p:nvPr>
        </p:nvSpPr>
        <p:spPr>
          <a:xfrm>
            <a:off x="1024128" y="2286000"/>
            <a:ext cx="4429615" cy="3931920"/>
          </a:xfrm>
        </p:spPr>
        <p:txBody>
          <a:bodyPr vert="horz" lIns="45720" tIns="45720" rIns="45720" bIns="45720" rtlCol="0">
            <a:normAutofit/>
          </a:bodyPr>
          <a:lstStyle/>
          <a:p>
            <a:pPr>
              <a:lnSpc>
                <a:spcPct val="90000"/>
              </a:lnSpc>
            </a:pPr>
            <a:r>
              <a:rPr lang="en-US"/>
              <a:t>Curation is presenting the works and ideas of others</a:t>
            </a:r>
          </a:p>
          <a:p>
            <a:pPr>
              <a:lnSpc>
                <a:spcPct val="90000"/>
              </a:lnSpc>
            </a:pPr>
            <a:r>
              <a:rPr lang="en-US"/>
              <a:t>But it is not cutting and pasting stories from around the web merely to add pages to your website and blog</a:t>
            </a:r>
          </a:p>
          <a:p>
            <a:pPr>
              <a:lnSpc>
                <a:spcPct val="90000"/>
              </a:lnSpc>
            </a:pPr>
            <a:r>
              <a:rPr lang="en-US"/>
              <a:t>Done well, curated content expresses a point of view and heightens your authority</a:t>
            </a:r>
          </a:p>
        </p:txBody>
      </p:sp>
    </p:spTree>
    <p:extLst>
      <p:ext uri="{BB962C8B-B14F-4D97-AF65-F5344CB8AC3E}">
        <p14:creationId xmlns:p14="http://schemas.microsoft.com/office/powerpoint/2010/main" val="17654755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cxnSp>
        <p:nvCxnSpPr>
          <p:cNvPr id="13" name="Straight Connector 12"/>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6" name="Content Placeholder 5"/>
          <p:cNvPicPr>
            <a:picLocks noGrp="1" noChangeAspect="1"/>
          </p:cNvPicPr>
          <p:nvPr>
            <p:ph idx="1"/>
          </p:nvPr>
        </p:nvPicPr>
        <p:blipFill>
          <a:blip r:embed="rId2"/>
          <a:stretch>
            <a:fillRect/>
          </a:stretch>
        </p:blipFill>
        <p:spPr>
          <a:xfrm>
            <a:off x="4642342" y="1502955"/>
            <a:ext cx="6909577" cy="3852089"/>
          </a:xfrm>
          <a:prstGeom prst="rect">
            <a:avLst/>
          </a:prstGeom>
        </p:spPr>
      </p:pic>
      <p:sp>
        <p:nvSpPr>
          <p:cNvPr id="2" name="Title 1"/>
          <p:cNvSpPr>
            <a:spLocks noGrp="1"/>
          </p:cNvSpPr>
          <p:nvPr>
            <p:ph type="title"/>
          </p:nvPr>
        </p:nvSpPr>
        <p:spPr>
          <a:xfrm>
            <a:off x="1024128" y="585216"/>
            <a:ext cx="3133581" cy="1499616"/>
          </a:xfrm>
        </p:spPr>
        <p:txBody>
          <a:bodyPr vert="horz" lIns="91440" tIns="45720" rIns="91440" bIns="45720" rtlCol="0" anchor="ctr">
            <a:normAutofit/>
          </a:bodyPr>
          <a:lstStyle/>
          <a:p>
            <a:r>
              <a:rPr lang="en-US" dirty="0"/>
              <a:t>Content promotion</a:t>
            </a:r>
          </a:p>
        </p:txBody>
      </p:sp>
      <p:sp>
        <p:nvSpPr>
          <p:cNvPr id="4" name="Text Placeholder 3"/>
          <p:cNvSpPr>
            <a:spLocks noGrp="1"/>
          </p:cNvSpPr>
          <p:nvPr>
            <p:ph type="body" sz="half" idx="2"/>
          </p:nvPr>
        </p:nvSpPr>
        <p:spPr>
          <a:xfrm>
            <a:off x="1024128" y="2286000"/>
            <a:ext cx="3133580" cy="3931920"/>
          </a:xfrm>
        </p:spPr>
        <p:txBody>
          <a:bodyPr vert="horz" lIns="45720" tIns="45720" rIns="45720" bIns="45720" rtlCol="0">
            <a:normAutofit/>
          </a:bodyPr>
          <a:lstStyle/>
          <a:p>
            <a:pPr>
              <a:lnSpc>
                <a:spcPct val="90000"/>
              </a:lnSpc>
            </a:pPr>
            <a:r>
              <a:rPr lang="en-US" dirty="0"/>
              <a:t>In this age of content overload, you need to take advantage of the combination of owned, earned, and paid media channels to amplify the reach of the content you work so hard to produce.</a:t>
            </a:r>
            <a:endParaRPr lang="en-US"/>
          </a:p>
        </p:txBody>
      </p:sp>
    </p:spTree>
    <p:extLst>
      <p:ext uri="{BB962C8B-B14F-4D97-AF65-F5344CB8AC3E}">
        <p14:creationId xmlns:p14="http://schemas.microsoft.com/office/powerpoint/2010/main" val="13569985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cxnSp>
        <p:nvCxnSpPr>
          <p:cNvPr id="13" name="Straight Connector 12"/>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6" name="Content Placeholder 5"/>
          <p:cNvPicPr>
            <a:picLocks noGrp="1" noChangeAspect="1"/>
          </p:cNvPicPr>
          <p:nvPr>
            <p:ph idx="1"/>
          </p:nvPr>
        </p:nvPicPr>
        <p:blipFill>
          <a:blip r:embed="rId2"/>
          <a:stretch>
            <a:fillRect/>
          </a:stretch>
        </p:blipFill>
        <p:spPr>
          <a:xfrm>
            <a:off x="5073910" y="640080"/>
            <a:ext cx="6046441" cy="5577840"/>
          </a:xfrm>
          <a:prstGeom prst="rect">
            <a:avLst/>
          </a:prstGeom>
        </p:spPr>
      </p:pic>
      <p:sp>
        <p:nvSpPr>
          <p:cNvPr id="2" name="Title 1"/>
          <p:cNvSpPr>
            <a:spLocks noGrp="1"/>
          </p:cNvSpPr>
          <p:nvPr>
            <p:ph type="title"/>
          </p:nvPr>
        </p:nvSpPr>
        <p:spPr>
          <a:xfrm>
            <a:off x="1024128" y="585216"/>
            <a:ext cx="3133581" cy="1499616"/>
          </a:xfrm>
        </p:spPr>
        <p:txBody>
          <a:bodyPr vert="horz" lIns="91440" tIns="45720" rIns="91440" bIns="45720" rtlCol="0" anchor="ctr">
            <a:normAutofit/>
          </a:bodyPr>
          <a:lstStyle/>
          <a:p>
            <a:r>
              <a:rPr lang="en-US" dirty="0"/>
              <a:t>Visual marketing</a:t>
            </a:r>
          </a:p>
        </p:txBody>
      </p:sp>
      <p:sp>
        <p:nvSpPr>
          <p:cNvPr id="4" name="Text Placeholder 3"/>
          <p:cNvSpPr>
            <a:spLocks noGrp="1"/>
          </p:cNvSpPr>
          <p:nvPr>
            <p:ph type="body" sz="half" idx="2"/>
          </p:nvPr>
        </p:nvSpPr>
        <p:spPr>
          <a:xfrm>
            <a:off x="1024128" y="2286000"/>
            <a:ext cx="3133580" cy="3931920"/>
          </a:xfrm>
        </p:spPr>
        <p:txBody>
          <a:bodyPr vert="horz" lIns="45720" tIns="45720" rIns="45720" bIns="45720" rtlCol="0">
            <a:normAutofit/>
          </a:bodyPr>
          <a:lstStyle/>
          <a:p>
            <a:pPr>
              <a:lnSpc>
                <a:spcPct val="90000"/>
              </a:lnSpc>
            </a:pPr>
            <a:r>
              <a:rPr lang="en-US" dirty="0"/>
              <a:t>Online visual marketing includes images for web pages and social media including photos, illustrations, diagrams, infographics, presentations, webinars, eBook design and many more. </a:t>
            </a:r>
            <a:endParaRPr lang="en-US"/>
          </a:p>
          <a:p>
            <a:pPr>
              <a:lnSpc>
                <a:spcPct val="90000"/>
              </a:lnSpc>
            </a:pPr>
            <a:endParaRPr lang="en-US"/>
          </a:p>
        </p:txBody>
      </p:sp>
    </p:spTree>
    <p:extLst>
      <p:ext uri="{BB962C8B-B14F-4D97-AF65-F5344CB8AC3E}">
        <p14:creationId xmlns:p14="http://schemas.microsoft.com/office/powerpoint/2010/main" val="15122639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cxnSp>
        <p:nvCxnSpPr>
          <p:cNvPr id="13" name="Straight Connector 12"/>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6" name="Content Placeholder 5"/>
          <p:cNvPicPr>
            <a:picLocks noGrp="1" noChangeAspect="1"/>
          </p:cNvPicPr>
          <p:nvPr>
            <p:ph idx="1"/>
          </p:nvPr>
        </p:nvPicPr>
        <p:blipFill>
          <a:blip r:embed="rId2"/>
          <a:stretch>
            <a:fillRect/>
          </a:stretch>
        </p:blipFill>
        <p:spPr>
          <a:xfrm>
            <a:off x="4642342" y="1071107"/>
            <a:ext cx="6909577" cy="4715786"/>
          </a:xfrm>
          <a:prstGeom prst="rect">
            <a:avLst/>
          </a:prstGeom>
        </p:spPr>
      </p:pic>
      <p:sp>
        <p:nvSpPr>
          <p:cNvPr id="2" name="Title 1"/>
          <p:cNvSpPr>
            <a:spLocks noGrp="1"/>
          </p:cNvSpPr>
          <p:nvPr>
            <p:ph type="title"/>
          </p:nvPr>
        </p:nvSpPr>
        <p:spPr>
          <a:xfrm>
            <a:off x="1024128" y="585216"/>
            <a:ext cx="3133581" cy="1499616"/>
          </a:xfrm>
        </p:spPr>
        <p:txBody>
          <a:bodyPr vert="horz" lIns="91440" tIns="45720" rIns="91440" bIns="45720" rtlCol="0" anchor="ctr">
            <a:normAutofit/>
          </a:bodyPr>
          <a:lstStyle/>
          <a:p>
            <a:r>
              <a:rPr lang="en-US" dirty="0"/>
              <a:t>Presentations</a:t>
            </a:r>
          </a:p>
        </p:txBody>
      </p:sp>
      <p:sp>
        <p:nvSpPr>
          <p:cNvPr id="4" name="Text Placeholder 3"/>
          <p:cNvSpPr>
            <a:spLocks noGrp="1"/>
          </p:cNvSpPr>
          <p:nvPr>
            <p:ph type="body" sz="half" idx="2"/>
          </p:nvPr>
        </p:nvSpPr>
        <p:spPr>
          <a:xfrm>
            <a:off x="1024128" y="2286000"/>
            <a:ext cx="3133580" cy="3931920"/>
          </a:xfrm>
        </p:spPr>
        <p:txBody>
          <a:bodyPr vert="horz" lIns="45720" tIns="45720" rIns="45720" bIns="45720" rtlCol="0">
            <a:normAutofit/>
          </a:bodyPr>
          <a:lstStyle/>
          <a:p>
            <a:pPr>
              <a:lnSpc>
                <a:spcPct val="90000"/>
              </a:lnSpc>
            </a:pPr>
            <a:r>
              <a:rPr lang="en-US" dirty="0"/>
              <a:t>Slideshows and other types of digital presentations can become a powerful part of your media mix</a:t>
            </a:r>
          </a:p>
          <a:p>
            <a:pPr>
              <a:lnSpc>
                <a:spcPct val="90000"/>
              </a:lnSpc>
            </a:pPr>
            <a:r>
              <a:rPr lang="en-US" dirty="0"/>
              <a:t>LinkedIn SlideShare gets millions of views each day making it a great channel to reach a larger audience</a:t>
            </a:r>
          </a:p>
          <a:p>
            <a:pPr>
              <a:lnSpc>
                <a:spcPct val="90000"/>
              </a:lnSpc>
            </a:pPr>
            <a:r>
              <a:rPr lang="en-US" dirty="0"/>
              <a:t>SlideShare presentations are not only shared, but often embedded in blogs</a:t>
            </a:r>
          </a:p>
        </p:txBody>
      </p:sp>
    </p:spTree>
    <p:extLst>
      <p:ext uri="{BB962C8B-B14F-4D97-AF65-F5344CB8AC3E}">
        <p14:creationId xmlns:p14="http://schemas.microsoft.com/office/powerpoint/2010/main" val="31472202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0"/>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cxnSp>
        <p:nvCxnSpPr>
          <p:cNvPr id="16" name="Straight Connector 12"/>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6" name="Content Placeholder 5"/>
          <p:cNvPicPr>
            <a:picLocks noGrp="1" noChangeAspect="1"/>
          </p:cNvPicPr>
          <p:nvPr>
            <p:ph idx="1"/>
          </p:nvPr>
        </p:nvPicPr>
        <p:blipFill>
          <a:blip r:embed="rId2"/>
          <a:stretch>
            <a:fillRect/>
          </a:stretch>
        </p:blipFill>
        <p:spPr>
          <a:xfrm>
            <a:off x="6096000" y="1614906"/>
            <a:ext cx="5455921" cy="3628187"/>
          </a:xfrm>
          <a:prstGeom prst="rect">
            <a:avLst/>
          </a:prstGeom>
        </p:spPr>
      </p:pic>
      <p:sp>
        <p:nvSpPr>
          <p:cNvPr id="2" name="Title 1"/>
          <p:cNvSpPr>
            <a:spLocks noGrp="1"/>
          </p:cNvSpPr>
          <p:nvPr>
            <p:ph type="title"/>
          </p:nvPr>
        </p:nvSpPr>
        <p:spPr>
          <a:xfrm>
            <a:off x="1024129" y="585216"/>
            <a:ext cx="4431792" cy="1499616"/>
          </a:xfrm>
        </p:spPr>
        <p:txBody>
          <a:bodyPr vert="horz" lIns="91440" tIns="45720" rIns="91440" bIns="45720" rtlCol="0" anchor="ctr">
            <a:normAutofit/>
          </a:bodyPr>
          <a:lstStyle/>
          <a:p>
            <a:r>
              <a:rPr lang="en-US" sz="5000"/>
              <a:t>Video</a:t>
            </a:r>
          </a:p>
        </p:txBody>
      </p:sp>
      <p:sp>
        <p:nvSpPr>
          <p:cNvPr id="4" name="Text Placeholder 3"/>
          <p:cNvSpPr>
            <a:spLocks noGrp="1"/>
          </p:cNvSpPr>
          <p:nvPr>
            <p:ph type="body" sz="half" idx="2"/>
          </p:nvPr>
        </p:nvSpPr>
        <p:spPr>
          <a:xfrm>
            <a:off x="1024128" y="2286000"/>
            <a:ext cx="4429615" cy="3931920"/>
          </a:xfrm>
        </p:spPr>
        <p:txBody>
          <a:bodyPr vert="horz" lIns="45720" tIns="45720" rIns="45720" bIns="45720" rtlCol="0">
            <a:normAutofit/>
          </a:bodyPr>
          <a:lstStyle/>
          <a:p>
            <a:pPr>
              <a:lnSpc>
                <a:spcPct val="90000"/>
              </a:lnSpc>
            </a:pPr>
            <a:r>
              <a:rPr lang="en-US"/>
              <a:t>Video can help you boost your success in social media and search, generate leads and increase conversion</a:t>
            </a:r>
          </a:p>
          <a:p>
            <a:pPr>
              <a:lnSpc>
                <a:spcPct val="90000"/>
              </a:lnSpc>
            </a:pPr>
            <a:r>
              <a:rPr lang="en-US"/>
              <a:t>It is no longer a medium reserved for big budgets </a:t>
            </a:r>
          </a:p>
          <a:p>
            <a:pPr>
              <a:lnSpc>
                <a:spcPct val="90000"/>
              </a:lnSpc>
            </a:pPr>
            <a:r>
              <a:rPr lang="en-US"/>
              <a:t>A smart phone or computer is all you need to capture ideas and share them</a:t>
            </a:r>
          </a:p>
        </p:txBody>
      </p:sp>
    </p:spTree>
    <p:extLst>
      <p:ext uri="{BB962C8B-B14F-4D97-AF65-F5344CB8AC3E}">
        <p14:creationId xmlns:p14="http://schemas.microsoft.com/office/powerpoint/2010/main" val="29914492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Medium is the message</a:t>
            </a:r>
          </a:p>
        </p:txBody>
      </p:sp>
      <p:pic>
        <p:nvPicPr>
          <p:cNvPr id="6" name="Picture Placeholder 5"/>
          <p:cNvPicPr>
            <a:picLocks noGrp="1" noChangeAspect="1"/>
          </p:cNvPicPr>
          <p:nvPr>
            <p:ph type="pic" idx="1"/>
          </p:nvPr>
        </p:nvPicPr>
        <p:blipFill>
          <a:blip r:embed="rId2"/>
          <a:srcRect t="18806" b="18806"/>
          <a:stretch>
            <a:fillRect/>
          </a:stretch>
        </p:blipFill>
        <p:spPr/>
      </p:pic>
      <p:sp>
        <p:nvSpPr>
          <p:cNvPr id="4" name="Text Placeholder 3"/>
          <p:cNvSpPr>
            <a:spLocks noGrp="1"/>
          </p:cNvSpPr>
          <p:nvPr>
            <p:ph type="body" sz="half" idx="2"/>
          </p:nvPr>
        </p:nvSpPr>
        <p:spPr/>
        <p:txBody>
          <a:bodyPr/>
          <a:lstStyle/>
          <a:p>
            <a:r>
              <a:rPr lang="en-US" dirty="0"/>
              <a:t>Marshall McLuhan</a:t>
            </a:r>
          </a:p>
        </p:txBody>
      </p:sp>
    </p:spTree>
    <p:extLst>
      <p:ext uri="{BB962C8B-B14F-4D97-AF65-F5344CB8AC3E}">
        <p14:creationId xmlns:p14="http://schemas.microsoft.com/office/powerpoint/2010/main" val="30870658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0"/>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cxnSp>
        <p:nvCxnSpPr>
          <p:cNvPr id="16" name="Straight Connector 12"/>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6" name="Content Placeholder 5"/>
          <p:cNvPicPr>
            <a:picLocks noGrp="1" noChangeAspect="1"/>
          </p:cNvPicPr>
          <p:nvPr>
            <p:ph idx="1"/>
          </p:nvPr>
        </p:nvPicPr>
        <p:blipFill>
          <a:blip r:embed="rId2"/>
          <a:stretch>
            <a:fillRect/>
          </a:stretch>
        </p:blipFill>
        <p:spPr>
          <a:xfrm>
            <a:off x="6096000" y="1614906"/>
            <a:ext cx="5455921" cy="3628187"/>
          </a:xfrm>
          <a:prstGeom prst="rect">
            <a:avLst/>
          </a:prstGeom>
        </p:spPr>
      </p:pic>
      <p:sp>
        <p:nvSpPr>
          <p:cNvPr id="2" name="Title 1"/>
          <p:cNvSpPr>
            <a:spLocks noGrp="1"/>
          </p:cNvSpPr>
          <p:nvPr>
            <p:ph type="title"/>
          </p:nvPr>
        </p:nvSpPr>
        <p:spPr>
          <a:xfrm>
            <a:off x="1024129" y="585216"/>
            <a:ext cx="4431792" cy="1499616"/>
          </a:xfrm>
        </p:spPr>
        <p:txBody>
          <a:bodyPr vert="horz" lIns="91440" tIns="45720" rIns="91440" bIns="45720" rtlCol="0" anchor="ctr">
            <a:normAutofit/>
          </a:bodyPr>
          <a:lstStyle/>
          <a:p>
            <a:r>
              <a:rPr lang="en-US" sz="5000"/>
              <a:t>Podcasting</a:t>
            </a:r>
          </a:p>
        </p:txBody>
      </p:sp>
      <p:sp>
        <p:nvSpPr>
          <p:cNvPr id="4" name="Text Placeholder 3"/>
          <p:cNvSpPr>
            <a:spLocks noGrp="1"/>
          </p:cNvSpPr>
          <p:nvPr>
            <p:ph type="body" sz="half" idx="2"/>
          </p:nvPr>
        </p:nvSpPr>
        <p:spPr>
          <a:xfrm>
            <a:off x="1024128" y="2286000"/>
            <a:ext cx="4429615" cy="3931920"/>
          </a:xfrm>
        </p:spPr>
        <p:txBody>
          <a:bodyPr vert="horz" lIns="45720" tIns="45720" rIns="45720" bIns="45720" rtlCol="0">
            <a:normAutofit/>
          </a:bodyPr>
          <a:lstStyle/>
          <a:p>
            <a:pPr>
              <a:lnSpc>
                <a:spcPct val="90000"/>
              </a:lnSpc>
            </a:pPr>
            <a:r>
              <a:rPr lang="en-US"/>
              <a:t>Podcasting is another great medium you can jump into with minimal equipment and begin making a personal connecting with your audience</a:t>
            </a:r>
          </a:p>
          <a:p>
            <a:pPr>
              <a:lnSpc>
                <a:spcPct val="90000"/>
              </a:lnSpc>
            </a:pPr>
            <a:r>
              <a:rPr lang="en-US"/>
              <a:t>Appearing on, hosting interview program, also presents tremendous opportunities to expand your network</a:t>
            </a:r>
          </a:p>
        </p:txBody>
      </p:sp>
    </p:spTree>
    <p:extLst>
      <p:ext uri="{BB962C8B-B14F-4D97-AF65-F5344CB8AC3E}">
        <p14:creationId xmlns:p14="http://schemas.microsoft.com/office/powerpoint/2010/main" val="41764597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Webinars</a:t>
            </a:r>
          </a:p>
        </p:txBody>
      </p:sp>
      <p:pic>
        <p:nvPicPr>
          <p:cNvPr id="6" name="Content Placeholder 5"/>
          <p:cNvPicPr>
            <a:picLocks noGrp="1" noChangeAspect="1"/>
          </p:cNvPicPr>
          <p:nvPr>
            <p:ph idx="1"/>
          </p:nvPr>
        </p:nvPicPr>
        <p:blipFill>
          <a:blip r:embed="rId2"/>
          <a:stretch>
            <a:fillRect/>
          </a:stretch>
        </p:blipFill>
        <p:spPr>
          <a:xfrm>
            <a:off x="5715000" y="1523339"/>
            <a:ext cx="5678488" cy="3782746"/>
          </a:xfrm>
        </p:spPr>
      </p:pic>
      <p:sp>
        <p:nvSpPr>
          <p:cNvPr id="4" name="Text Placeholder 3"/>
          <p:cNvSpPr>
            <a:spLocks noGrp="1"/>
          </p:cNvSpPr>
          <p:nvPr>
            <p:ph type="body" sz="half" idx="2"/>
          </p:nvPr>
        </p:nvSpPr>
        <p:spPr/>
        <p:txBody>
          <a:bodyPr/>
          <a:lstStyle/>
          <a:p>
            <a:r>
              <a:rPr lang="en-US" dirty="0"/>
              <a:t>Marketers consistently rate webinars as one of the most effective tactics</a:t>
            </a:r>
          </a:p>
          <a:p>
            <a:r>
              <a:rPr lang="en-US" dirty="0"/>
              <a:t>They can deliver wide reach cost effectively and remain and asset afterwards</a:t>
            </a:r>
          </a:p>
          <a:p>
            <a:r>
              <a:rPr lang="en-US" dirty="0"/>
              <a:t>A webinar that is well researched, planned and designed can generate leads, convert leads to paying customers, improve customer retention and grow revenues from existing customers</a:t>
            </a:r>
          </a:p>
        </p:txBody>
      </p:sp>
    </p:spTree>
    <p:extLst>
      <p:ext uri="{BB962C8B-B14F-4D97-AF65-F5344CB8AC3E}">
        <p14:creationId xmlns:p14="http://schemas.microsoft.com/office/powerpoint/2010/main" val="24769499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3"/>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cxnSp>
        <p:nvCxnSpPr>
          <p:cNvPr id="19" name="Straight Connector 15"/>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9" name="Content Placeholder 8"/>
          <p:cNvPicPr>
            <a:picLocks noGrp="1" noChangeAspect="1"/>
          </p:cNvPicPr>
          <p:nvPr>
            <p:ph idx="1"/>
          </p:nvPr>
        </p:nvPicPr>
        <p:blipFill>
          <a:blip r:embed="rId2"/>
          <a:stretch>
            <a:fillRect/>
          </a:stretch>
        </p:blipFill>
        <p:spPr>
          <a:xfrm>
            <a:off x="6096000" y="701039"/>
            <a:ext cx="5455921" cy="5455921"/>
          </a:xfrm>
          <a:prstGeom prst="rect">
            <a:avLst/>
          </a:prstGeom>
        </p:spPr>
      </p:pic>
      <p:sp>
        <p:nvSpPr>
          <p:cNvPr id="5" name="Title 4"/>
          <p:cNvSpPr>
            <a:spLocks noGrp="1"/>
          </p:cNvSpPr>
          <p:nvPr>
            <p:ph type="title"/>
          </p:nvPr>
        </p:nvSpPr>
        <p:spPr>
          <a:xfrm>
            <a:off x="1024129" y="585216"/>
            <a:ext cx="4431792" cy="1499616"/>
          </a:xfrm>
        </p:spPr>
        <p:txBody>
          <a:bodyPr vert="horz" lIns="91440" tIns="45720" rIns="91440" bIns="45720" rtlCol="0" anchor="ctr">
            <a:normAutofit/>
          </a:bodyPr>
          <a:lstStyle/>
          <a:p>
            <a:r>
              <a:rPr lang="en-US" sz="4600"/>
              <a:t>Search marketing : Interesting numbers</a:t>
            </a:r>
          </a:p>
        </p:txBody>
      </p:sp>
      <p:sp>
        <p:nvSpPr>
          <p:cNvPr id="7" name="Text Placeholder 6"/>
          <p:cNvSpPr>
            <a:spLocks noGrp="1"/>
          </p:cNvSpPr>
          <p:nvPr>
            <p:ph type="body" sz="half" idx="2"/>
          </p:nvPr>
        </p:nvSpPr>
        <p:spPr>
          <a:xfrm>
            <a:off x="1024128" y="2286000"/>
            <a:ext cx="5271897" cy="3931920"/>
          </a:xfrm>
        </p:spPr>
        <p:txBody>
          <a:bodyPr vert="horz" lIns="45720" tIns="45720" rIns="45720" bIns="45720" rtlCol="0">
            <a:normAutofit/>
          </a:bodyPr>
          <a:lstStyle/>
          <a:p>
            <a:pPr>
              <a:lnSpc>
                <a:spcPct val="90000"/>
              </a:lnSpc>
            </a:pPr>
            <a:r>
              <a:rPr lang="en-US" dirty="0"/>
              <a:t>Around 89% of the consumers use a search engine to find information on products or services before buying </a:t>
            </a:r>
          </a:p>
          <a:p>
            <a:pPr>
              <a:lnSpc>
                <a:spcPct val="90000"/>
              </a:lnSpc>
            </a:pPr>
            <a:r>
              <a:rPr lang="en-US" dirty="0"/>
              <a:t>70% of the purchase decisions begin with a search</a:t>
            </a:r>
          </a:p>
          <a:p>
            <a:pPr>
              <a:lnSpc>
                <a:spcPct val="90000"/>
              </a:lnSpc>
            </a:pPr>
            <a:endParaRPr lang="en-US" dirty="0"/>
          </a:p>
        </p:txBody>
      </p:sp>
    </p:spTree>
    <p:extLst>
      <p:ext uri="{BB962C8B-B14F-4D97-AF65-F5344CB8AC3E}">
        <p14:creationId xmlns:p14="http://schemas.microsoft.com/office/powerpoint/2010/main" val="8330280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cxnSp>
        <p:nvCxnSpPr>
          <p:cNvPr id="14" name="Straight Connector 13"/>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3" name="Content Placeholder 2"/>
          <p:cNvPicPr>
            <a:picLocks noGrp="1" noChangeAspect="1"/>
          </p:cNvPicPr>
          <p:nvPr>
            <p:ph idx="1"/>
          </p:nvPr>
        </p:nvPicPr>
        <p:blipFill>
          <a:blip r:embed="rId2"/>
          <a:stretch>
            <a:fillRect/>
          </a:stretch>
        </p:blipFill>
        <p:spPr>
          <a:xfrm>
            <a:off x="4747076" y="640080"/>
            <a:ext cx="6700108" cy="5577840"/>
          </a:xfrm>
          <a:prstGeom prst="rect">
            <a:avLst/>
          </a:prstGeom>
        </p:spPr>
      </p:pic>
      <p:sp>
        <p:nvSpPr>
          <p:cNvPr id="5" name="Title 4"/>
          <p:cNvSpPr>
            <a:spLocks noGrp="1"/>
          </p:cNvSpPr>
          <p:nvPr>
            <p:ph type="title"/>
          </p:nvPr>
        </p:nvSpPr>
        <p:spPr>
          <a:xfrm>
            <a:off x="1024128" y="585216"/>
            <a:ext cx="3133581" cy="1499616"/>
          </a:xfrm>
        </p:spPr>
        <p:txBody>
          <a:bodyPr vert="horz" lIns="91440" tIns="45720" rIns="91440" bIns="45720" rtlCol="0" anchor="ctr">
            <a:normAutofit/>
          </a:bodyPr>
          <a:lstStyle/>
          <a:p>
            <a:r>
              <a:rPr lang="en-US" sz="3700"/>
              <a:t>Search Marketing fundamentals</a:t>
            </a:r>
          </a:p>
        </p:txBody>
      </p:sp>
      <p:sp>
        <p:nvSpPr>
          <p:cNvPr id="7" name="Text Placeholder 6"/>
          <p:cNvSpPr>
            <a:spLocks noGrp="1"/>
          </p:cNvSpPr>
          <p:nvPr>
            <p:ph type="body" sz="half" idx="2"/>
          </p:nvPr>
        </p:nvSpPr>
        <p:spPr>
          <a:xfrm>
            <a:off x="1024128" y="2286000"/>
            <a:ext cx="3133580" cy="3931920"/>
          </a:xfrm>
        </p:spPr>
        <p:txBody>
          <a:bodyPr vert="horz" lIns="45720" tIns="45720" rIns="45720" bIns="45720" rtlCol="0">
            <a:normAutofit/>
          </a:bodyPr>
          <a:lstStyle/>
          <a:p>
            <a:pPr>
              <a:lnSpc>
                <a:spcPct val="90000"/>
              </a:lnSpc>
            </a:pPr>
            <a:r>
              <a:rPr lang="en-US" dirty="0"/>
              <a:t>Search Engine Marketing is known as the low hanging fruit of paid digital marketing</a:t>
            </a:r>
            <a:endParaRPr lang="en-US"/>
          </a:p>
          <a:p>
            <a:pPr>
              <a:lnSpc>
                <a:spcPct val="90000"/>
              </a:lnSpc>
            </a:pPr>
            <a:endParaRPr lang="en-US"/>
          </a:p>
        </p:txBody>
      </p:sp>
    </p:spTree>
    <p:extLst>
      <p:ext uri="{BB962C8B-B14F-4D97-AF65-F5344CB8AC3E}">
        <p14:creationId xmlns:p14="http://schemas.microsoft.com/office/powerpoint/2010/main" val="3657611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cxnSp>
        <p:nvCxnSpPr>
          <p:cNvPr id="13" name="Straight Connector 12"/>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6" name="Content Placeholder 5"/>
          <p:cNvPicPr>
            <a:picLocks noGrp="1" noChangeAspect="1"/>
          </p:cNvPicPr>
          <p:nvPr>
            <p:ph idx="1"/>
          </p:nvPr>
        </p:nvPicPr>
        <p:blipFill>
          <a:blip r:embed="rId2"/>
          <a:stretch>
            <a:fillRect/>
          </a:stretch>
        </p:blipFill>
        <p:spPr>
          <a:xfrm>
            <a:off x="6096000" y="912458"/>
            <a:ext cx="5455921" cy="5033084"/>
          </a:xfrm>
          <a:prstGeom prst="rect">
            <a:avLst/>
          </a:prstGeom>
        </p:spPr>
      </p:pic>
      <p:sp>
        <p:nvSpPr>
          <p:cNvPr id="2" name="Title 1"/>
          <p:cNvSpPr>
            <a:spLocks noGrp="1"/>
          </p:cNvSpPr>
          <p:nvPr>
            <p:ph type="title"/>
          </p:nvPr>
        </p:nvSpPr>
        <p:spPr>
          <a:xfrm>
            <a:off x="1024129" y="585216"/>
            <a:ext cx="4431792" cy="1499616"/>
          </a:xfrm>
        </p:spPr>
        <p:txBody>
          <a:bodyPr vert="horz" lIns="91440" tIns="45720" rIns="91440" bIns="45720" rtlCol="0" anchor="ctr">
            <a:normAutofit/>
          </a:bodyPr>
          <a:lstStyle/>
          <a:p>
            <a:r>
              <a:rPr lang="en-US" sz="4600" dirty="0"/>
              <a:t>Content marketing mission statement</a:t>
            </a:r>
          </a:p>
        </p:txBody>
      </p:sp>
      <p:sp>
        <p:nvSpPr>
          <p:cNvPr id="4" name="Text Placeholder 3"/>
          <p:cNvSpPr>
            <a:spLocks noGrp="1"/>
          </p:cNvSpPr>
          <p:nvPr>
            <p:ph type="body" sz="half" idx="2"/>
          </p:nvPr>
        </p:nvSpPr>
        <p:spPr>
          <a:xfrm>
            <a:off x="1024128" y="2286000"/>
            <a:ext cx="4429615" cy="3931920"/>
          </a:xfrm>
        </p:spPr>
        <p:txBody>
          <a:bodyPr vert="horz" lIns="45720" tIns="45720" rIns="45720" bIns="45720" rtlCol="0">
            <a:normAutofit/>
          </a:bodyPr>
          <a:lstStyle/>
          <a:p>
            <a:pPr>
              <a:lnSpc>
                <a:spcPct val="90000"/>
              </a:lnSpc>
            </a:pPr>
            <a:r>
              <a:rPr lang="en-US" dirty="0"/>
              <a:t>Our company is where</a:t>
            </a:r>
          </a:p>
          <a:p>
            <a:pPr>
              <a:lnSpc>
                <a:spcPct val="90000"/>
              </a:lnSpc>
            </a:pPr>
            <a:r>
              <a:rPr lang="en-US" dirty="0"/>
              <a:t>[ Audience X ] finds [ Content Y ] for [ Benefit Z ]</a:t>
            </a:r>
          </a:p>
        </p:txBody>
      </p:sp>
    </p:spTree>
    <p:extLst>
      <p:ext uri="{BB962C8B-B14F-4D97-AF65-F5344CB8AC3E}">
        <p14:creationId xmlns:p14="http://schemas.microsoft.com/office/powerpoint/2010/main" val="27542109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Content optimization</a:t>
            </a:r>
          </a:p>
        </p:txBody>
      </p:sp>
      <p:pic>
        <p:nvPicPr>
          <p:cNvPr id="6" name="Content Placeholder 5"/>
          <p:cNvPicPr>
            <a:picLocks noGrp="1" noChangeAspect="1"/>
          </p:cNvPicPr>
          <p:nvPr>
            <p:ph idx="1"/>
          </p:nvPr>
        </p:nvPicPr>
        <p:blipFill>
          <a:blip r:embed="rId2"/>
          <a:stretch>
            <a:fillRect/>
          </a:stretch>
        </p:blipFill>
        <p:spPr>
          <a:xfrm>
            <a:off x="6473031" y="1300162"/>
            <a:ext cx="4162425" cy="4229100"/>
          </a:xfrm>
        </p:spPr>
      </p:pic>
      <p:sp>
        <p:nvSpPr>
          <p:cNvPr id="4" name="Text Placeholder 3"/>
          <p:cNvSpPr>
            <a:spLocks noGrp="1"/>
          </p:cNvSpPr>
          <p:nvPr>
            <p:ph type="body" sz="half" idx="2"/>
          </p:nvPr>
        </p:nvSpPr>
        <p:spPr/>
        <p:txBody>
          <a:bodyPr/>
          <a:lstStyle/>
          <a:p>
            <a:r>
              <a:rPr lang="en-US" dirty="0"/>
              <a:t>Known as the Digital Marketing Silver Bullet</a:t>
            </a:r>
          </a:p>
          <a:p>
            <a:r>
              <a:rPr lang="en-US" dirty="0"/>
              <a:t>If a website does not have valuable, original content, it won’t perform well</a:t>
            </a:r>
          </a:p>
          <a:p>
            <a:r>
              <a:rPr lang="en-US" dirty="0"/>
              <a:t>Content should be optimized for email contact, different browsers and mobile devices</a:t>
            </a:r>
          </a:p>
          <a:p>
            <a:r>
              <a:rPr lang="en-US" dirty="0"/>
              <a:t>Search Engines punish websites that doesn’t have frequently updated content</a:t>
            </a:r>
          </a:p>
          <a:p>
            <a:r>
              <a:rPr lang="en-US" dirty="0"/>
              <a:t>It is a good idea to setup a blog, and reach out to other bloggers and web masters to feature your content in their websites</a:t>
            </a:r>
          </a:p>
        </p:txBody>
      </p:sp>
    </p:spTree>
    <p:extLst>
      <p:ext uri="{BB962C8B-B14F-4D97-AF65-F5344CB8AC3E}">
        <p14:creationId xmlns:p14="http://schemas.microsoft.com/office/powerpoint/2010/main" val="35410924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cxnSp>
        <p:nvCxnSpPr>
          <p:cNvPr id="13" name="Straight Connector 12"/>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6" name="Content Placeholder 5"/>
          <p:cNvPicPr>
            <a:picLocks noGrp="1" noChangeAspect="1"/>
          </p:cNvPicPr>
          <p:nvPr>
            <p:ph idx="1"/>
          </p:nvPr>
        </p:nvPicPr>
        <p:blipFill>
          <a:blip r:embed="rId2"/>
          <a:stretch>
            <a:fillRect/>
          </a:stretch>
        </p:blipFill>
        <p:spPr>
          <a:xfrm>
            <a:off x="6096000" y="905636"/>
            <a:ext cx="5455921" cy="5046727"/>
          </a:xfrm>
          <a:prstGeom prst="rect">
            <a:avLst/>
          </a:prstGeom>
        </p:spPr>
      </p:pic>
      <p:sp>
        <p:nvSpPr>
          <p:cNvPr id="2" name="Title 1"/>
          <p:cNvSpPr>
            <a:spLocks noGrp="1"/>
          </p:cNvSpPr>
          <p:nvPr>
            <p:ph type="title"/>
          </p:nvPr>
        </p:nvSpPr>
        <p:spPr>
          <a:xfrm>
            <a:off x="1024129" y="585216"/>
            <a:ext cx="4431792" cy="1499616"/>
          </a:xfrm>
        </p:spPr>
        <p:txBody>
          <a:bodyPr vert="horz" lIns="91440" tIns="45720" rIns="91440" bIns="45720" rtlCol="0" anchor="ctr">
            <a:normAutofit/>
          </a:bodyPr>
          <a:lstStyle/>
          <a:p>
            <a:r>
              <a:rPr lang="en-US" sz="5000"/>
              <a:t>Social media marketing</a:t>
            </a:r>
          </a:p>
        </p:txBody>
      </p:sp>
      <p:sp>
        <p:nvSpPr>
          <p:cNvPr id="4" name="Text Placeholder 3"/>
          <p:cNvSpPr>
            <a:spLocks noGrp="1"/>
          </p:cNvSpPr>
          <p:nvPr>
            <p:ph type="body" sz="half" idx="2"/>
          </p:nvPr>
        </p:nvSpPr>
        <p:spPr>
          <a:xfrm>
            <a:off x="1024128" y="2286000"/>
            <a:ext cx="4900422" cy="3931920"/>
          </a:xfrm>
        </p:spPr>
        <p:txBody>
          <a:bodyPr vert="horz" lIns="45720" tIns="45720" rIns="45720" bIns="45720" rtlCol="0">
            <a:normAutofit/>
          </a:bodyPr>
          <a:lstStyle/>
          <a:p>
            <a:pPr>
              <a:lnSpc>
                <a:spcPct val="90000"/>
              </a:lnSpc>
            </a:pPr>
            <a:r>
              <a:rPr lang="en-US" dirty="0"/>
              <a:t>Social Media helps to create conversations with customers</a:t>
            </a:r>
          </a:p>
          <a:p>
            <a:pPr>
              <a:lnSpc>
                <a:spcPct val="90000"/>
              </a:lnSpc>
            </a:pPr>
            <a:r>
              <a:rPr lang="en-US" dirty="0"/>
              <a:t>Social Media can help you to accelerate your email marketing campaigns</a:t>
            </a:r>
          </a:p>
          <a:p>
            <a:pPr>
              <a:lnSpc>
                <a:spcPct val="90000"/>
              </a:lnSpc>
            </a:pPr>
            <a:r>
              <a:rPr lang="en-US" dirty="0"/>
              <a:t>It is recommended to select a set of social media channels and concentrate on mastering them</a:t>
            </a:r>
          </a:p>
          <a:p>
            <a:pPr>
              <a:lnSpc>
                <a:spcPct val="90000"/>
              </a:lnSpc>
            </a:pPr>
            <a:r>
              <a:rPr lang="en-US" dirty="0"/>
              <a:t>Business based on Brand Identity – Pinterest</a:t>
            </a:r>
          </a:p>
          <a:p>
            <a:pPr>
              <a:lnSpc>
                <a:spcPct val="90000"/>
              </a:lnSpc>
            </a:pPr>
            <a:r>
              <a:rPr lang="en-US" dirty="0"/>
              <a:t>Business based on News Feeds – Twitter</a:t>
            </a:r>
          </a:p>
          <a:p>
            <a:pPr>
              <a:lnSpc>
                <a:spcPct val="90000"/>
              </a:lnSpc>
            </a:pPr>
            <a:r>
              <a:rPr lang="en-US" dirty="0"/>
              <a:t>Business based on Culture – Instagram</a:t>
            </a:r>
          </a:p>
          <a:p>
            <a:pPr>
              <a:lnSpc>
                <a:spcPct val="90000"/>
              </a:lnSpc>
            </a:pPr>
            <a:r>
              <a:rPr lang="en-US" dirty="0"/>
              <a:t>Business based on Rich Media – </a:t>
            </a:r>
            <a:r>
              <a:rPr lang="en-US" dirty="0" err="1"/>
              <a:t>Youtube</a:t>
            </a:r>
            <a:endParaRPr lang="en-US" dirty="0"/>
          </a:p>
          <a:p>
            <a:pPr>
              <a:lnSpc>
                <a:spcPct val="90000"/>
              </a:lnSpc>
            </a:pPr>
            <a:r>
              <a:rPr lang="en-US" dirty="0"/>
              <a:t>Business based on Location Services – Foursquare</a:t>
            </a:r>
          </a:p>
          <a:p>
            <a:pPr>
              <a:lnSpc>
                <a:spcPct val="90000"/>
              </a:lnSpc>
            </a:pPr>
            <a:r>
              <a:rPr lang="en-US" dirty="0"/>
              <a:t>Business based on Thought Leaders - Quora</a:t>
            </a:r>
          </a:p>
        </p:txBody>
      </p:sp>
    </p:spTree>
    <p:extLst>
      <p:ext uri="{BB962C8B-B14F-4D97-AF65-F5344CB8AC3E}">
        <p14:creationId xmlns:p14="http://schemas.microsoft.com/office/powerpoint/2010/main" val="20771060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cxnSp>
        <p:nvCxnSpPr>
          <p:cNvPr id="13" name="Straight Connector 12"/>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6" name="Content Placeholder 5"/>
          <p:cNvPicPr>
            <a:picLocks noGrp="1" noChangeAspect="1"/>
          </p:cNvPicPr>
          <p:nvPr>
            <p:ph idx="1"/>
          </p:nvPr>
        </p:nvPicPr>
        <p:blipFill>
          <a:blip r:embed="rId2"/>
          <a:stretch>
            <a:fillRect/>
          </a:stretch>
        </p:blipFill>
        <p:spPr>
          <a:xfrm>
            <a:off x="6096000" y="987475"/>
            <a:ext cx="5455921" cy="4883049"/>
          </a:xfrm>
          <a:prstGeom prst="rect">
            <a:avLst/>
          </a:prstGeom>
        </p:spPr>
      </p:pic>
      <p:sp>
        <p:nvSpPr>
          <p:cNvPr id="2" name="Title 1"/>
          <p:cNvSpPr>
            <a:spLocks noGrp="1"/>
          </p:cNvSpPr>
          <p:nvPr>
            <p:ph type="title"/>
          </p:nvPr>
        </p:nvSpPr>
        <p:spPr>
          <a:xfrm>
            <a:off x="1024129" y="585216"/>
            <a:ext cx="4431792" cy="1499616"/>
          </a:xfrm>
        </p:spPr>
        <p:txBody>
          <a:bodyPr vert="horz" lIns="91440" tIns="45720" rIns="91440" bIns="45720" rtlCol="0" anchor="ctr">
            <a:normAutofit/>
          </a:bodyPr>
          <a:lstStyle/>
          <a:p>
            <a:r>
              <a:rPr lang="en-US" sz="4600"/>
              <a:t>Lead generation and digital marketing</a:t>
            </a:r>
          </a:p>
        </p:txBody>
      </p:sp>
      <p:sp>
        <p:nvSpPr>
          <p:cNvPr id="4" name="Text Placeholder 3"/>
          <p:cNvSpPr>
            <a:spLocks noGrp="1"/>
          </p:cNvSpPr>
          <p:nvPr>
            <p:ph type="body" sz="half" idx="2"/>
          </p:nvPr>
        </p:nvSpPr>
        <p:spPr>
          <a:xfrm>
            <a:off x="1024128" y="2286000"/>
            <a:ext cx="4429615" cy="3931920"/>
          </a:xfrm>
        </p:spPr>
        <p:txBody>
          <a:bodyPr vert="horz" lIns="45720" tIns="45720" rIns="45720" bIns="45720" rtlCol="0">
            <a:normAutofit/>
          </a:bodyPr>
          <a:lstStyle/>
          <a:p>
            <a:pPr>
              <a:lnSpc>
                <a:spcPct val="90000"/>
              </a:lnSpc>
            </a:pPr>
            <a:r>
              <a:rPr lang="en-US" dirty="0"/>
              <a:t>It takes at least seven separate touches for the customers to respond</a:t>
            </a:r>
          </a:p>
          <a:p>
            <a:pPr>
              <a:lnSpc>
                <a:spcPct val="90000"/>
              </a:lnSpc>
            </a:pPr>
            <a:r>
              <a:rPr lang="en-US" dirty="0"/>
              <a:t>One site visit is not going to help you in the long term</a:t>
            </a:r>
          </a:p>
          <a:p>
            <a:pPr>
              <a:lnSpc>
                <a:spcPct val="90000"/>
              </a:lnSpc>
            </a:pPr>
            <a:r>
              <a:rPr lang="en-US" dirty="0"/>
              <a:t>Invite new visitors to sign up for your news letter, download a whitepaper or fan you on Facebook</a:t>
            </a:r>
          </a:p>
          <a:p>
            <a:pPr>
              <a:lnSpc>
                <a:spcPct val="90000"/>
              </a:lnSpc>
            </a:pPr>
            <a:endParaRPr lang="en-US" dirty="0"/>
          </a:p>
        </p:txBody>
      </p:sp>
    </p:spTree>
    <p:extLst>
      <p:ext uri="{BB962C8B-B14F-4D97-AF65-F5344CB8AC3E}">
        <p14:creationId xmlns:p14="http://schemas.microsoft.com/office/powerpoint/2010/main" val="16133775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0"/>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cxnSp>
        <p:nvCxnSpPr>
          <p:cNvPr id="16" name="Straight Connector 12"/>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6" name="Content Placeholder 5"/>
          <p:cNvPicPr>
            <a:picLocks noGrp="1" noChangeAspect="1"/>
          </p:cNvPicPr>
          <p:nvPr>
            <p:ph idx="1"/>
          </p:nvPr>
        </p:nvPicPr>
        <p:blipFill>
          <a:blip r:embed="rId2"/>
          <a:stretch>
            <a:fillRect/>
          </a:stretch>
        </p:blipFill>
        <p:spPr>
          <a:xfrm>
            <a:off x="6096000" y="1539887"/>
            <a:ext cx="5455921" cy="3778225"/>
          </a:xfrm>
          <a:prstGeom prst="rect">
            <a:avLst/>
          </a:prstGeom>
        </p:spPr>
      </p:pic>
      <p:sp>
        <p:nvSpPr>
          <p:cNvPr id="2" name="Title 1"/>
          <p:cNvSpPr>
            <a:spLocks noGrp="1"/>
          </p:cNvSpPr>
          <p:nvPr>
            <p:ph type="title"/>
          </p:nvPr>
        </p:nvSpPr>
        <p:spPr>
          <a:xfrm>
            <a:off x="1024129" y="585216"/>
            <a:ext cx="4431792" cy="1499616"/>
          </a:xfrm>
        </p:spPr>
        <p:txBody>
          <a:bodyPr vert="horz" lIns="91440" tIns="45720" rIns="91440" bIns="45720" rtlCol="0" anchor="ctr">
            <a:normAutofit/>
          </a:bodyPr>
          <a:lstStyle/>
          <a:p>
            <a:r>
              <a:rPr lang="en-US" sz="4300"/>
              <a:t>Essentials for digital marketing success !!</a:t>
            </a:r>
          </a:p>
        </p:txBody>
      </p:sp>
      <p:sp>
        <p:nvSpPr>
          <p:cNvPr id="4" name="Text Placeholder 3"/>
          <p:cNvSpPr>
            <a:spLocks noGrp="1"/>
          </p:cNvSpPr>
          <p:nvPr>
            <p:ph type="body" sz="half" idx="2"/>
          </p:nvPr>
        </p:nvSpPr>
        <p:spPr>
          <a:xfrm>
            <a:off x="1024128" y="2286000"/>
            <a:ext cx="4429615" cy="3931920"/>
          </a:xfrm>
        </p:spPr>
        <p:txBody>
          <a:bodyPr vert="horz" lIns="45720" tIns="45720" rIns="45720" bIns="45720" rtlCol="0">
            <a:normAutofit/>
          </a:bodyPr>
          <a:lstStyle/>
          <a:p>
            <a:pPr>
              <a:lnSpc>
                <a:spcPct val="90000"/>
              </a:lnSpc>
            </a:pPr>
            <a:r>
              <a:rPr lang="en-US" dirty="0"/>
              <a:t>A flexible website</a:t>
            </a:r>
          </a:p>
          <a:p>
            <a:pPr>
              <a:lnSpc>
                <a:spcPct val="90000"/>
              </a:lnSpc>
            </a:pPr>
            <a:r>
              <a:rPr lang="en-US" dirty="0"/>
              <a:t>Marketing Automation</a:t>
            </a:r>
          </a:p>
          <a:p>
            <a:pPr>
              <a:lnSpc>
                <a:spcPct val="90000"/>
              </a:lnSpc>
            </a:pPr>
            <a:r>
              <a:rPr lang="en-US" dirty="0"/>
              <a:t>Regular and Fresh content</a:t>
            </a:r>
          </a:p>
          <a:p>
            <a:pPr>
              <a:lnSpc>
                <a:spcPct val="90000"/>
              </a:lnSpc>
            </a:pPr>
            <a:r>
              <a:rPr lang="en-US" dirty="0"/>
              <a:t>Building a steady stream of visitors</a:t>
            </a:r>
          </a:p>
          <a:p>
            <a:pPr>
              <a:lnSpc>
                <a:spcPct val="90000"/>
              </a:lnSpc>
            </a:pPr>
            <a:r>
              <a:rPr lang="en-US" dirty="0"/>
              <a:t>Developing a Social Face to the Company</a:t>
            </a:r>
          </a:p>
          <a:p>
            <a:pPr>
              <a:lnSpc>
                <a:spcPct val="90000"/>
              </a:lnSpc>
            </a:pPr>
            <a:r>
              <a:rPr lang="en-US" dirty="0"/>
              <a:t>Implementing monitoring and tracking systems</a:t>
            </a:r>
          </a:p>
          <a:p>
            <a:pPr>
              <a:lnSpc>
                <a:spcPct val="90000"/>
              </a:lnSpc>
            </a:pPr>
            <a:r>
              <a:rPr lang="en-US" dirty="0"/>
              <a:t>Well optimized conversion process</a:t>
            </a:r>
          </a:p>
        </p:txBody>
      </p:sp>
    </p:spTree>
    <p:extLst>
      <p:ext uri="{BB962C8B-B14F-4D97-AF65-F5344CB8AC3E}">
        <p14:creationId xmlns:p14="http://schemas.microsoft.com/office/powerpoint/2010/main" val="25414448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cxnSp>
        <p:nvCxnSpPr>
          <p:cNvPr id="13" name="Straight Connector 12"/>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6" name="Content Placeholder 5"/>
          <p:cNvPicPr>
            <a:picLocks noGrp="1" noChangeAspect="1"/>
          </p:cNvPicPr>
          <p:nvPr>
            <p:ph idx="1"/>
          </p:nvPr>
        </p:nvPicPr>
        <p:blipFill rotWithShape="1">
          <a:blip r:embed="rId2"/>
          <a:srcRect l="33775" r="35950" b="1"/>
          <a:stretch/>
        </p:blipFill>
        <p:spPr>
          <a:xfrm>
            <a:off x="7552266" y="10"/>
            <a:ext cx="4639733" cy="6857990"/>
          </a:xfrm>
          <a:prstGeom prst="rect">
            <a:avLst/>
          </a:prstGeom>
        </p:spPr>
      </p:pic>
      <p:sp>
        <p:nvSpPr>
          <p:cNvPr id="2" name="Title 1"/>
          <p:cNvSpPr>
            <a:spLocks noGrp="1"/>
          </p:cNvSpPr>
          <p:nvPr>
            <p:ph type="title"/>
          </p:nvPr>
        </p:nvSpPr>
        <p:spPr>
          <a:xfrm>
            <a:off x="1024128" y="585216"/>
            <a:ext cx="6066818" cy="1499616"/>
          </a:xfrm>
        </p:spPr>
        <p:txBody>
          <a:bodyPr vert="horz" lIns="91440" tIns="45720" rIns="91440" bIns="45720" rtlCol="0" anchor="ctr">
            <a:normAutofit/>
          </a:bodyPr>
          <a:lstStyle/>
          <a:p>
            <a:r>
              <a:rPr lang="en-US" sz="5000"/>
              <a:t>Content Marketing essential steps</a:t>
            </a:r>
          </a:p>
        </p:txBody>
      </p:sp>
      <p:sp>
        <p:nvSpPr>
          <p:cNvPr id="4" name="Text Placeholder 3"/>
          <p:cNvSpPr>
            <a:spLocks noGrp="1"/>
          </p:cNvSpPr>
          <p:nvPr>
            <p:ph type="body" sz="half" idx="2"/>
          </p:nvPr>
        </p:nvSpPr>
        <p:spPr>
          <a:xfrm>
            <a:off x="1024128" y="2286000"/>
            <a:ext cx="6066818" cy="4023360"/>
          </a:xfrm>
        </p:spPr>
        <p:txBody>
          <a:bodyPr vert="horz" lIns="45720" tIns="45720" rIns="45720" bIns="45720" rtlCol="0">
            <a:normAutofit/>
          </a:bodyPr>
          <a:lstStyle/>
          <a:p>
            <a:pPr>
              <a:lnSpc>
                <a:spcPct val="90000"/>
              </a:lnSpc>
            </a:pPr>
            <a:r>
              <a:rPr lang="en-US"/>
              <a:t>Decide the topics you plan to publish</a:t>
            </a:r>
          </a:p>
          <a:p>
            <a:pPr>
              <a:lnSpc>
                <a:spcPct val="90000"/>
              </a:lnSpc>
            </a:pPr>
            <a:r>
              <a:rPr lang="en-US"/>
              <a:t>Key phrases you plan to target in search engines</a:t>
            </a:r>
          </a:p>
          <a:p>
            <a:pPr>
              <a:lnSpc>
                <a:spcPct val="90000"/>
              </a:lnSpc>
            </a:pPr>
            <a:r>
              <a:rPr lang="en-US"/>
              <a:t>Influencers you plan to collaborate with</a:t>
            </a:r>
          </a:p>
          <a:p>
            <a:pPr>
              <a:lnSpc>
                <a:spcPct val="90000"/>
              </a:lnSpc>
            </a:pPr>
            <a:r>
              <a:rPr lang="en-US"/>
              <a:t>Networks and groups plan to activate within</a:t>
            </a:r>
          </a:p>
          <a:p>
            <a:pPr>
              <a:lnSpc>
                <a:spcPct val="90000"/>
              </a:lnSpc>
            </a:pPr>
            <a:r>
              <a:rPr lang="en-US"/>
              <a:t>Publications you would like to write for</a:t>
            </a:r>
          </a:p>
          <a:p>
            <a:pPr>
              <a:lnSpc>
                <a:spcPct val="90000"/>
              </a:lnSpc>
            </a:pPr>
            <a:r>
              <a:rPr lang="en-US"/>
              <a:t>Formats you plan to use</a:t>
            </a:r>
          </a:p>
        </p:txBody>
      </p:sp>
    </p:spTree>
    <p:extLst>
      <p:ext uri="{BB962C8B-B14F-4D97-AF65-F5344CB8AC3E}">
        <p14:creationId xmlns:p14="http://schemas.microsoft.com/office/powerpoint/2010/main" val="42692867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Digital marketing is </a:t>
            </a:r>
            <a:br>
              <a:rPr lang="en-US" dirty="0"/>
            </a:br>
            <a:r>
              <a:rPr lang="en-US" dirty="0"/>
              <a:t>not technology alone</a:t>
            </a:r>
          </a:p>
        </p:txBody>
      </p:sp>
      <p:pic>
        <p:nvPicPr>
          <p:cNvPr id="6" name="Picture Placeholder 5"/>
          <p:cNvPicPr>
            <a:picLocks noGrp="1" noChangeAspect="1"/>
          </p:cNvPicPr>
          <p:nvPr>
            <p:ph type="pic" idx="1"/>
          </p:nvPr>
        </p:nvPicPr>
        <p:blipFill>
          <a:blip r:embed="rId2"/>
          <a:srcRect t="10146" b="10146"/>
          <a:stretch>
            <a:fillRect/>
          </a:stretch>
        </p:blipFill>
        <p:spPr/>
      </p:pic>
      <p:sp>
        <p:nvSpPr>
          <p:cNvPr id="4" name="Text Placeholder 3"/>
          <p:cNvSpPr>
            <a:spLocks noGrp="1"/>
          </p:cNvSpPr>
          <p:nvPr>
            <p:ph type="body" sz="half" idx="2"/>
          </p:nvPr>
        </p:nvSpPr>
        <p:spPr/>
        <p:txBody>
          <a:bodyPr/>
          <a:lstStyle/>
          <a:p>
            <a:r>
              <a:rPr lang="en-US" dirty="0"/>
              <a:t>It is about your message </a:t>
            </a:r>
          </a:p>
          <a:p>
            <a:r>
              <a:rPr lang="en-US" dirty="0"/>
              <a:t>and overall strategy</a:t>
            </a:r>
          </a:p>
        </p:txBody>
      </p:sp>
    </p:spTree>
    <p:extLst>
      <p:ext uri="{BB962C8B-B14F-4D97-AF65-F5344CB8AC3E}">
        <p14:creationId xmlns:p14="http://schemas.microsoft.com/office/powerpoint/2010/main" val="326146284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Create your blog identity</a:t>
            </a:r>
          </a:p>
        </p:txBody>
      </p:sp>
      <p:pic>
        <p:nvPicPr>
          <p:cNvPr id="9" name="Picture Placeholder 8"/>
          <p:cNvPicPr>
            <a:picLocks noGrp="1" noChangeAspect="1"/>
          </p:cNvPicPr>
          <p:nvPr>
            <p:ph type="pic" idx="1"/>
          </p:nvPr>
        </p:nvPicPr>
        <p:blipFill>
          <a:blip r:embed="rId2"/>
          <a:srcRect t="6502" b="6502"/>
          <a:stretch>
            <a:fillRect/>
          </a:stretch>
        </p:blipFill>
        <p:spPr/>
      </p:pic>
      <p:sp>
        <p:nvSpPr>
          <p:cNvPr id="7" name="Text Placeholder 6"/>
          <p:cNvSpPr>
            <a:spLocks noGrp="1"/>
          </p:cNvSpPr>
          <p:nvPr>
            <p:ph type="body" sz="half" idx="2"/>
          </p:nvPr>
        </p:nvSpPr>
        <p:spPr/>
        <p:txBody>
          <a:bodyPr/>
          <a:lstStyle/>
          <a:p>
            <a:r>
              <a:rPr lang="en-US" dirty="0" err="1"/>
              <a:t>Wordpress</a:t>
            </a:r>
            <a:endParaRPr lang="en-US" dirty="0"/>
          </a:p>
          <a:p>
            <a:r>
              <a:rPr lang="en-US" dirty="0"/>
              <a:t>Blogger</a:t>
            </a:r>
          </a:p>
          <a:p>
            <a:r>
              <a:rPr lang="en-US" dirty="0" err="1"/>
              <a:t>Livejournal</a:t>
            </a:r>
            <a:endParaRPr lang="en-US" dirty="0"/>
          </a:p>
        </p:txBody>
      </p:sp>
    </p:spTree>
    <p:extLst>
      <p:ext uri="{BB962C8B-B14F-4D97-AF65-F5344CB8AC3E}">
        <p14:creationId xmlns:p14="http://schemas.microsoft.com/office/powerpoint/2010/main" val="22234432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Create your Content</a:t>
            </a:r>
          </a:p>
        </p:txBody>
      </p:sp>
      <p:pic>
        <p:nvPicPr>
          <p:cNvPr id="6" name="Picture Placeholder 5"/>
          <p:cNvPicPr>
            <a:picLocks noGrp="1" noChangeAspect="1"/>
          </p:cNvPicPr>
          <p:nvPr>
            <p:ph type="pic" idx="1"/>
          </p:nvPr>
        </p:nvPicPr>
        <p:blipFill>
          <a:blip r:embed="rId2"/>
          <a:srcRect t="6502" b="6502"/>
          <a:stretch>
            <a:fillRect/>
          </a:stretch>
        </p:blipFill>
        <p:spPr/>
      </p:pic>
      <p:sp>
        <p:nvSpPr>
          <p:cNvPr id="4" name="Text Placeholder 3"/>
          <p:cNvSpPr>
            <a:spLocks noGrp="1"/>
          </p:cNvSpPr>
          <p:nvPr>
            <p:ph type="body" sz="half" idx="2"/>
          </p:nvPr>
        </p:nvSpPr>
        <p:spPr/>
        <p:txBody>
          <a:bodyPr/>
          <a:lstStyle/>
          <a:p>
            <a:r>
              <a:rPr lang="en-US" dirty="0" err="1"/>
              <a:t>Canva</a:t>
            </a:r>
            <a:endParaRPr lang="en-US" dirty="0"/>
          </a:p>
        </p:txBody>
      </p:sp>
    </p:spTree>
    <p:extLst>
      <p:ext uri="{BB962C8B-B14F-4D97-AF65-F5344CB8AC3E}">
        <p14:creationId xmlns:p14="http://schemas.microsoft.com/office/powerpoint/2010/main" val="354886329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Create your news feeds</a:t>
            </a:r>
          </a:p>
        </p:txBody>
      </p:sp>
      <p:pic>
        <p:nvPicPr>
          <p:cNvPr id="6" name="Picture Placeholder 5"/>
          <p:cNvPicPr>
            <a:picLocks noGrp="1" noChangeAspect="1"/>
          </p:cNvPicPr>
          <p:nvPr>
            <p:ph type="pic" idx="1"/>
          </p:nvPr>
        </p:nvPicPr>
        <p:blipFill>
          <a:blip r:embed="rId2"/>
          <a:srcRect t="6502" b="6502"/>
          <a:stretch>
            <a:fillRect/>
          </a:stretch>
        </p:blipFill>
        <p:spPr/>
      </p:pic>
      <p:sp>
        <p:nvSpPr>
          <p:cNvPr id="4" name="Text Placeholder 3"/>
          <p:cNvSpPr>
            <a:spLocks noGrp="1"/>
          </p:cNvSpPr>
          <p:nvPr>
            <p:ph type="body" sz="half" idx="2"/>
          </p:nvPr>
        </p:nvSpPr>
        <p:spPr/>
        <p:txBody>
          <a:bodyPr/>
          <a:lstStyle/>
          <a:p>
            <a:r>
              <a:rPr lang="en-US" dirty="0" err="1"/>
              <a:t>Twiiter</a:t>
            </a:r>
            <a:endParaRPr lang="en-US" dirty="0"/>
          </a:p>
        </p:txBody>
      </p:sp>
    </p:spTree>
    <p:extLst>
      <p:ext uri="{BB962C8B-B14F-4D97-AF65-F5344CB8AC3E}">
        <p14:creationId xmlns:p14="http://schemas.microsoft.com/office/powerpoint/2010/main" val="153996458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Create your social channels</a:t>
            </a:r>
          </a:p>
        </p:txBody>
      </p:sp>
      <p:pic>
        <p:nvPicPr>
          <p:cNvPr id="6" name="Picture Placeholder 5"/>
          <p:cNvPicPr>
            <a:picLocks noGrp="1" noChangeAspect="1"/>
          </p:cNvPicPr>
          <p:nvPr>
            <p:ph type="pic" idx="1"/>
          </p:nvPr>
        </p:nvPicPr>
        <p:blipFill>
          <a:blip r:embed="rId2"/>
          <a:srcRect t="6502" b="6502"/>
          <a:stretch>
            <a:fillRect/>
          </a:stretch>
        </p:blipFill>
        <p:spPr/>
      </p:pic>
      <p:sp>
        <p:nvSpPr>
          <p:cNvPr id="4" name="Text Placeholder 3"/>
          <p:cNvSpPr>
            <a:spLocks noGrp="1"/>
          </p:cNvSpPr>
          <p:nvPr>
            <p:ph type="body" sz="half" idx="2"/>
          </p:nvPr>
        </p:nvSpPr>
        <p:spPr/>
        <p:txBody>
          <a:bodyPr/>
          <a:lstStyle/>
          <a:p>
            <a:r>
              <a:rPr lang="en-US" dirty="0"/>
              <a:t>Facebook</a:t>
            </a:r>
          </a:p>
          <a:p>
            <a:r>
              <a:rPr lang="en-US" dirty="0"/>
              <a:t>Instagram</a:t>
            </a:r>
          </a:p>
          <a:p>
            <a:r>
              <a:rPr lang="en-US" dirty="0"/>
              <a:t>Pinterest</a:t>
            </a:r>
          </a:p>
        </p:txBody>
      </p:sp>
    </p:spTree>
    <p:extLst>
      <p:ext uri="{BB962C8B-B14F-4D97-AF65-F5344CB8AC3E}">
        <p14:creationId xmlns:p14="http://schemas.microsoft.com/office/powerpoint/2010/main" val="259466599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Thank you</a:t>
            </a:r>
          </a:p>
        </p:txBody>
      </p:sp>
      <p:pic>
        <p:nvPicPr>
          <p:cNvPr id="6" name="Picture Placeholder 5"/>
          <p:cNvPicPr>
            <a:picLocks noGrp="1" noChangeAspect="1"/>
          </p:cNvPicPr>
          <p:nvPr>
            <p:ph type="pic" idx="1"/>
          </p:nvPr>
        </p:nvPicPr>
        <p:blipFill>
          <a:blip r:embed="rId2"/>
          <a:srcRect t="22181" b="22181"/>
          <a:stretch>
            <a:fillRect/>
          </a:stretch>
        </p:blipFill>
        <p:spPr/>
      </p:pic>
      <p:sp>
        <p:nvSpPr>
          <p:cNvPr id="4" name="Text Placeholder 3"/>
          <p:cNvSpPr>
            <a:spLocks noGrp="1"/>
          </p:cNvSpPr>
          <p:nvPr>
            <p:ph type="body" sz="half" idx="2"/>
          </p:nvPr>
        </p:nvSpPr>
        <p:spPr/>
        <p:txBody>
          <a:bodyPr/>
          <a:lstStyle/>
          <a:p>
            <a:r>
              <a:rPr lang="en-US" dirty="0"/>
              <a:t>Infinity Labs </a:t>
            </a:r>
          </a:p>
          <a:p>
            <a:r>
              <a:rPr lang="en-US" dirty="0"/>
              <a:t>UST Global</a:t>
            </a:r>
          </a:p>
        </p:txBody>
      </p:sp>
    </p:spTree>
    <p:extLst>
      <p:ext uri="{BB962C8B-B14F-4D97-AF65-F5344CB8AC3E}">
        <p14:creationId xmlns:p14="http://schemas.microsoft.com/office/powerpoint/2010/main" val="37497333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cxnSp>
        <p:nvCxnSpPr>
          <p:cNvPr id="17" name="Straight Connector 16"/>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10" name="Content Placeholder 9"/>
          <p:cNvPicPr>
            <a:picLocks noGrp="1" noChangeAspect="1"/>
          </p:cNvPicPr>
          <p:nvPr>
            <p:ph idx="1"/>
          </p:nvPr>
        </p:nvPicPr>
        <p:blipFill rotWithShape="1">
          <a:blip r:embed="rId2"/>
          <a:srcRect r="9091" b="10287"/>
          <a:stretch/>
        </p:blipFill>
        <p:spPr>
          <a:xfrm>
            <a:off x="20" y="10"/>
            <a:ext cx="12191980" cy="6857990"/>
          </a:xfrm>
          <a:prstGeom prst="rect">
            <a:avLst/>
          </a:prstGeom>
        </p:spPr>
      </p:pic>
      <p:sp>
        <p:nvSpPr>
          <p:cNvPr id="19" name="Rectangle 18"/>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552265" cy="6858000"/>
          </a:xfrm>
          <a:prstGeom prst="rect">
            <a:avLst/>
          </a:prstGeom>
          <a:solidFill>
            <a:srgbClr val="FFFFFF">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Connector 20"/>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p:nvPr>
        </p:nvSpPr>
        <p:spPr>
          <a:xfrm>
            <a:off x="1024128" y="585216"/>
            <a:ext cx="6066816" cy="1499616"/>
          </a:xfrm>
        </p:spPr>
        <p:txBody>
          <a:bodyPr vert="horz" lIns="91440" tIns="45720" rIns="91440" bIns="45720" rtlCol="0" anchor="ctr">
            <a:normAutofit/>
          </a:bodyPr>
          <a:lstStyle/>
          <a:p>
            <a:r>
              <a:rPr lang="en-US" sz="5000">
                <a:solidFill>
                  <a:srgbClr val="000000"/>
                </a:solidFill>
              </a:rPr>
              <a:t>Traditional v/s </a:t>
            </a:r>
            <a:br>
              <a:rPr lang="en-US" sz="5000">
                <a:solidFill>
                  <a:srgbClr val="000000"/>
                </a:solidFill>
              </a:rPr>
            </a:br>
            <a:r>
              <a:rPr lang="en-US" sz="5000">
                <a:solidFill>
                  <a:srgbClr val="000000"/>
                </a:solidFill>
              </a:rPr>
              <a:t>digital marketing</a:t>
            </a:r>
          </a:p>
        </p:txBody>
      </p:sp>
      <p:sp>
        <p:nvSpPr>
          <p:cNvPr id="8" name="Text Placeholder 7"/>
          <p:cNvSpPr>
            <a:spLocks noGrp="1"/>
          </p:cNvSpPr>
          <p:nvPr>
            <p:ph type="body" sz="half" idx="2"/>
          </p:nvPr>
        </p:nvSpPr>
        <p:spPr>
          <a:xfrm>
            <a:off x="1024128" y="2286000"/>
            <a:ext cx="6066816" cy="4023360"/>
          </a:xfrm>
        </p:spPr>
        <p:txBody>
          <a:bodyPr vert="horz" lIns="45720" tIns="45720" rIns="45720" bIns="45720" rtlCol="0">
            <a:normAutofit/>
          </a:bodyPr>
          <a:lstStyle/>
          <a:p>
            <a:pPr>
              <a:lnSpc>
                <a:spcPct val="90000"/>
              </a:lnSpc>
            </a:pPr>
            <a:r>
              <a:rPr lang="en-US" dirty="0">
                <a:solidFill>
                  <a:srgbClr val="000000"/>
                </a:solidFill>
              </a:rPr>
              <a:t>Traditional marketing is pushing the message out</a:t>
            </a:r>
          </a:p>
          <a:p>
            <a:pPr>
              <a:lnSpc>
                <a:spcPct val="90000"/>
              </a:lnSpc>
            </a:pPr>
            <a:r>
              <a:rPr lang="en-US" dirty="0">
                <a:solidFill>
                  <a:srgbClr val="000000"/>
                </a:solidFill>
              </a:rPr>
              <a:t>Digital marketing is using message to pull people in</a:t>
            </a:r>
          </a:p>
          <a:p>
            <a:pPr>
              <a:lnSpc>
                <a:spcPct val="90000"/>
              </a:lnSpc>
            </a:pPr>
            <a:endParaRPr lang="en-US" dirty="0">
              <a:solidFill>
                <a:srgbClr val="000000"/>
              </a:solidFill>
            </a:endParaRPr>
          </a:p>
          <a:p>
            <a:pPr>
              <a:lnSpc>
                <a:spcPct val="90000"/>
              </a:lnSpc>
            </a:pPr>
            <a:r>
              <a:rPr lang="en-US" dirty="0">
                <a:solidFill>
                  <a:srgbClr val="000000"/>
                </a:solidFill>
              </a:rPr>
              <a:t>The marketing 4 Ps still exist</a:t>
            </a:r>
          </a:p>
          <a:p>
            <a:pPr marL="285750" indent="-285750">
              <a:lnSpc>
                <a:spcPct val="90000"/>
              </a:lnSpc>
              <a:buFont typeface="Arial" panose="020B0604020202020204" pitchFamily="34" charset="0"/>
              <a:buChar char="•"/>
            </a:pPr>
            <a:r>
              <a:rPr lang="en-US" dirty="0">
                <a:solidFill>
                  <a:srgbClr val="000000"/>
                </a:solidFill>
              </a:rPr>
              <a:t>Product</a:t>
            </a:r>
          </a:p>
          <a:p>
            <a:pPr marL="285750" indent="-285750">
              <a:lnSpc>
                <a:spcPct val="90000"/>
              </a:lnSpc>
              <a:buFont typeface="Arial" panose="020B0604020202020204" pitchFamily="34" charset="0"/>
              <a:buChar char="•"/>
            </a:pPr>
            <a:r>
              <a:rPr lang="en-US" dirty="0">
                <a:solidFill>
                  <a:srgbClr val="000000"/>
                </a:solidFill>
              </a:rPr>
              <a:t>Price</a:t>
            </a:r>
          </a:p>
          <a:p>
            <a:pPr marL="285750" indent="-285750">
              <a:lnSpc>
                <a:spcPct val="90000"/>
              </a:lnSpc>
              <a:buFont typeface="Arial" panose="020B0604020202020204" pitchFamily="34" charset="0"/>
              <a:buChar char="•"/>
            </a:pPr>
            <a:r>
              <a:rPr lang="en-US" dirty="0">
                <a:solidFill>
                  <a:srgbClr val="000000"/>
                </a:solidFill>
              </a:rPr>
              <a:t>Promotion</a:t>
            </a:r>
          </a:p>
          <a:p>
            <a:pPr marL="285750" indent="-285750">
              <a:lnSpc>
                <a:spcPct val="90000"/>
              </a:lnSpc>
              <a:buFont typeface="Arial" panose="020B0604020202020204" pitchFamily="34" charset="0"/>
              <a:buChar char="•"/>
            </a:pPr>
            <a:r>
              <a:rPr lang="en-US" dirty="0">
                <a:solidFill>
                  <a:srgbClr val="000000"/>
                </a:solidFill>
              </a:rPr>
              <a:t>Place </a:t>
            </a:r>
          </a:p>
        </p:txBody>
      </p:sp>
    </p:spTree>
    <p:extLst>
      <p:ext uri="{BB962C8B-B14F-4D97-AF65-F5344CB8AC3E}">
        <p14:creationId xmlns:p14="http://schemas.microsoft.com/office/powerpoint/2010/main" val="42348413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cxnSp>
        <p:nvCxnSpPr>
          <p:cNvPr id="13" name="Straight Connector 12"/>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6" name="Content Placeholder 5"/>
          <p:cNvPicPr>
            <a:picLocks noGrp="1" noChangeAspect="1"/>
          </p:cNvPicPr>
          <p:nvPr>
            <p:ph idx="1"/>
          </p:nvPr>
        </p:nvPicPr>
        <p:blipFill>
          <a:blip r:embed="rId2"/>
          <a:stretch>
            <a:fillRect/>
          </a:stretch>
        </p:blipFill>
        <p:spPr>
          <a:xfrm>
            <a:off x="4696009" y="640080"/>
            <a:ext cx="6802243" cy="5577840"/>
          </a:xfrm>
          <a:prstGeom prst="rect">
            <a:avLst/>
          </a:prstGeom>
        </p:spPr>
      </p:pic>
      <p:sp>
        <p:nvSpPr>
          <p:cNvPr id="2" name="Title 1"/>
          <p:cNvSpPr>
            <a:spLocks noGrp="1"/>
          </p:cNvSpPr>
          <p:nvPr>
            <p:ph type="title"/>
          </p:nvPr>
        </p:nvSpPr>
        <p:spPr>
          <a:xfrm>
            <a:off x="1024128" y="585216"/>
            <a:ext cx="3133581" cy="1499616"/>
          </a:xfrm>
        </p:spPr>
        <p:txBody>
          <a:bodyPr vert="horz" lIns="91440" tIns="45720" rIns="91440" bIns="45720" rtlCol="0" anchor="ctr">
            <a:normAutofit/>
          </a:bodyPr>
          <a:lstStyle/>
          <a:p>
            <a:r>
              <a:rPr lang="en-US" sz="3700"/>
              <a:t>7 C’s of </a:t>
            </a:r>
            <a:br>
              <a:rPr lang="en-US" sz="3700"/>
            </a:br>
            <a:r>
              <a:rPr lang="en-US" sz="3700"/>
              <a:t>Digital marketing</a:t>
            </a:r>
          </a:p>
        </p:txBody>
      </p:sp>
      <p:sp>
        <p:nvSpPr>
          <p:cNvPr id="4" name="Text Placeholder 3"/>
          <p:cNvSpPr>
            <a:spLocks noGrp="1"/>
          </p:cNvSpPr>
          <p:nvPr>
            <p:ph type="body" sz="half" idx="2"/>
          </p:nvPr>
        </p:nvSpPr>
        <p:spPr>
          <a:xfrm>
            <a:off x="1024128" y="2286000"/>
            <a:ext cx="3133580" cy="3931920"/>
          </a:xfrm>
        </p:spPr>
        <p:txBody>
          <a:bodyPr vert="horz" lIns="45720" tIns="45720" rIns="45720" bIns="45720" rtlCol="0">
            <a:normAutofit/>
          </a:bodyPr>
          <a:lstStyle/>
          <a:p>
            <a:pPr>
              <a:lnSpc>
                <a:spcPct val="90000"/>
              </a:lnSpc>
            </a:pPr>
            <a:r>
              <a:rPr lang="en-US"/>
              <a:t>Content</a:t>
            </a:r>
          </a:p>
          <a:p>
            <a:pPr>
              <a:lnSpc>
                <a:spcPct val="90000"/>
              </a:lnSpc>
            </a:pPr>
            <a:r>
              <a:rPr lang="en-US"/>
              <a:t>Conversation</a:t>
            </a:r>
          </a:p>
          <a:p>
            <a:pPr>
              <a:lnSpc>
                <a:spcPct val="90000"/>
              </a:lnSpc>
            </a:pPr>
            <a:r>
              <a:rPr lang="en-US"/>
              <a:t>Convenience</a:t>
            </a:r>
          </a:p>
          <a:p>
            <a:pPr>
              <a:lnSpc>
                <a:spcPct val="90000"/>
              </a:lnSpc>
            </a:pPr>
            <a:r>
              <a:rPr lang="en-US"/>
              <a:t>Customization</a:t>
            </a:r>
          </a:p>
          <a:p>
            <a:pPr>
              <a:lnSpc>
                <a:spcPct val="90000"/>
              </a:lnSpc>
            </a:pPr>
            <a:r>
              <a:rPr lang="en-US"/>
              <a:t>Collaboration</a:t>
            </a:r>
          </a:p>
          <a:p>
            <a:pPr>
              <a:lnSpc>
                <a:spcPct val="90000"/>
              </a:lnSpc>
            </a:pPr>
            <a:r>
              <a:rPr lang="en-US"/>
              <a:t>Context</a:t>
            </a:r>
          </a:p>
          <a:p>
            <a:pPr>
              <a:lnSpc>
                <a:spcPct val="90000"/>
              </a:lnSpc>
            </a:pPr>
            <a:r>
              <a:rPr lang="en-US"/>
              <a:t>Convergence</a:t>
            </a:r>
          </a:p>
        </p:txBody>
      </p:sp>
    </p:spTree>
    <p:extLst>
      <p:ext uri="{BB962C8B-B14F-4D97-AF65-F5344CB8AC3E}">
        <p14:creationId xmlns:p14="http://schemas.microsoft.com/office/powerpoint/2010/main" val="36416567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cxnSp>
        <p:nvCxnSpPr>
          <p:cNvPr id="28" name="Straight Connector 27"/>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7" name="Picture Placeholder 6"/>
          <p:cNvPicPr>
            <a:picLocks noGrp="1" noChangeAspect="1"/>
          </p:cNvPicPr>
          <p:nvPr>
            <p:ph type="pic" idx="1"/>
          </p:nvPr>
        </p:nvPicPr>
        <p:blipFill>
          <a:blip r:embed="rId2"/>
          <a:stretch>
            <a:fillRect/>
          </a:stretch>
        </p:blipFill>
        <p:spPr>
          <a:xfrm>
            <a:off x="6096000" y="776058"/>
            <a:ext cx="5455921" cy="5305883"/>
          </a:xfrm>
          <a:prstGeom prst="rect">
            <a:avLst/>
          </a:prstGeom>
        </p:spPr>
      </p:pic>
      <p:sp>
        <p:nvSpPr>
          <p:cNvPr id="2" name="Title 1"/>
          <p:cNvSpPr>
            <a:spLocks noGrp="1"/>
          </p:cNvSpPr>
          <p:nvPr>
            <p:ph type="title"/>
          </p:nvPr>
        </p:nvSpPr>
        <p:spPr>
          <a:xfrm>
            <a:off x="1024129" y="585216"/>
            <a:ext cx="4431792" cy="1499616"/>
          </a:xfrm>
        </p:spPr>
        <p:txBody>
          <a:bodyPr vert="horz" lIns="91440" tIns="45720" rIns="91440" bIns="45720" rtlCol="0" anchor="ctr">
            <a:normAutofit/>
          </a:bodyPr>
          <a:lstStyle/>
          <a:p>
            <a:pPr algn="l"/>
            <a:r>
              <a:rPr lang="en-US" sz="4600" spc="100"/>
              <a:t>Brand identification </a:t>
            </a:r>
            <a:br>
              <a:rPr lang="en-US" sz="4600" spc="100"/>
            </a:br>
            <a:r>
              <a:rPr lang="en-US" sz="4600" spc="100"/>
              <a:t>and consistency</a:t>
            </a:r>
          </a:p>
        </p:txBody>
      </p:sp>
      <p:sp>
        <p:nvSpPr>
          <p:cNvPr id="4" name="Text Placeholder 3"/>
          <p:cNvSpPr>
            <a:spLocks noGrp="1"/>
          </p:cNvSpPr>
          <p:nvPr>
            <p:ph type="body" sz="half" idx="2"/>
          </p:nvPr>
        </p:nvSpPr>
        <p:spPr>
          <a:xfrm>
            <a:off x="1024128" y="2286000"/>
            <a:ext cx="4429615" cy="3931920"/>
          </a:xfrm>
        </p:spPr>
        <p:txBody>
          <a:bodyPr vert="horz" lIns="45720" tIns="45720" rIns="45720" bIns="45720" rtlCol="0">
            <a:normAutofit/>
          </a:bodyPr>
          <a:lstStyle/>
          <a:p>
            <a:pPr>
              <a:lnSpc>
                <a:spcPct val="90000"/>
              </a:lnSpc>
            </a:pPr>
            <a:r>
              <a:rPr lang="en-US">
                <a:solidFill>
                  <a:schemeClr val="tx1"/>
                </a:solidFill>
              </a:rPr>
              <a:t>Need a compelling customer centric story</a:t>
            </a:r>
          </a:p>
          <a:p>
            <a:pPr>
              <a:lnSpc>
                <a:spcPct val="90000"/>
              </a:lnSpc>
            </a:pPr>
            <a:r>
              <a:rPr lang="en-US">
                <a:solidFill>
                  <a:schemeClr val="tx1"/>
                </a:solidFill>
              </a:rPr>
              <a:t>Need a consistent brand identity design</a:t>
            </a:r>
          </a:p>
          <a:p>
            <a:pPr>
              <a:lnSpc>
                <a:spcPct val="90000"/>
              </a:lnSpc>
            </a:pPr>
            <a:endParaRPr lang="en-US">
              <a:solidFill>
                <a:schemeClr val="tx1"/>
              </a:solidFill>
            </a:endParaRPr>
          </a:p>
          <a:p>
            <a:pPr>
              <a:lnSpc>
                <a:spcPct val="90000"/>
              </a:lnSpc>
            </a:pPr>
            <a:endParaRPr lang="en-US">
              <a:solidFill>
                <a:schemeClr val="tx1"/>
              </a:solidFill>
            </a:endParaRPr>
          </a:p>
        </p:txBody>
      </p:sp>
    </p:spTree>
    <p:extLst>
      <p:ext uri="{BB962C8B-B14F-4D97-AF65-F5344CB8AC3E}">
        <p14:creationId xmlns:p14="http://schemas.microsoft.com/office/powerpoint/2010/main" val="27638807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Brand identity</a:t>
            </a:r>
          </a:p>
        </p:txBody>
      </p:sp>
      <p:pic>
        <p:nvPicPr>
          <p:cNvPr id="9" name="Content Placeholder 8"/>
          <p:cNvPicPr>
            <a:picLocks noGrp="1" noChangeAspect="1"/>
          </p:cNvPicPr>
          <p:nvPr>
            <p:ph idx="1"/>
          </p:nvPr>
        </p:nvPicPr>
        <p:blipFill>
          <a:blip r:embed="rId2"/>
          <a:stretch>
            <a:fillRect/>
          </a:stretch>
        </p:blipFill>
        <p:spPr>
          <a:xfrm>
            <a:off x="5958681" y="1390650"/>
            <a:ext cx="5191125" cy="4048125"/>
          </a:xfrm>
        </p:spPr>
      </p:pic>
      <p:sp>
        <p:nvSpPr>
          <p:cNvPr id="7" name="Text Placeholder 6"/>
          <p:cNvSpPr>
            <a:spLocks noGrp="1"/>
          </p:cNvSpPr>
          <p:nvPr>
            <p:ph type="body" sz="half" idx="2"/>
          </p:nvPr>
        </p:nvSpPr>
        <p:spPr/>
        <p:txBody>
          <a:bodyPr/>
          <a:lstStyle/>
          <a:p>
            <a:r>
              <a:rPr lang="en-US" dirty="0"/>
              <a:t>Branding speaks largely to your company’s visual identity including factors such as your logo, color scheme, fonts, and layout.</a:t>
            </a:r>
          </a:p>
          <a:p>
            <a:r>
              <a:rPr lang="en-US" dirty="0"/>
              <a:t>However, brand identity should also include all media messaging and may include a tagline, headline and key value propositions</a:t>
            </a:r>
          </a:p>
          <a:p>
            <a:r>
              <a:rPr lang="en-US" dirty="0"/>
              <a:t>Together, the key graphic and verbal elements define your company personality</a:t>
            </a:r>
          </a:p>
        </p:txBody>
      </p:sp>
    </p:spTree>
    <p:extLst>
      <p:ext uri="{BB962C8B-B14F-4D97-AF65-F5344CB8AC3E}">
        <p14:creationId xmlns:p14="http://schemas.microsoft.com/office/powerpoint/2010/main" val="18402481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cxnSp>
        <p:nvCxnSpPr>
          <p:cNvPr id="13" name="Straight Connector 12"/>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6" name="Content Placeholder 5"/>
          <p:cNvPicPr>
            <a:picLocks noGrp="1" noChangeAspect="1"/>
          </p:cNvPicPr>
          <p:nvPr>
            <p:ph idx="1"/>
          </p:nvPr>
        </p:nvPicPr>
        <p:blipFill>
          <a:blip r:embed="rId2"/>
          <a:stretch>
            <a:fillRect/>
          </a:stretch>
        </p:blipFill>
        <p:spPr>
          <a:xfrm>
            <a:off x="5207058" y="640080"/>
            <a:ext cx="5780145" cy="5577840"/>
          </a:xfrm>
          <a:prstGeom prst="rect">
            <a:avLst/>
          </a:prstGeom>
        </p:spPr>
      </p:pic>
      <p:sp>
        <p:nvSpPr>
          <p:cNvPr id="2" name="Title 1"/>
          <p:cNvSpPr>
            <a:spLocks noGrp="1"/>
          </p:cNvSpPr>
          <p:nvPr>
            <p:ph type="title"/>
          </p:nvPr>
        </p:nvSpPr>
        <p:spPr>
          <a:xfrm>
            <a:off x="1024128" y="585216"/>
            <a:ext cx="3133581" cy="1499616"/>
          </a:xfrm>
        </p:spPr>
        <p:txBody>
          <a:bodyPr vert="horz" lIns="91440" tIns="45720" rIns="91440" bIns="45720" rtlCol="0" anchor="ctr">
            <a:normAutofit/>
          </a:bodyPr>
          <a:lstStyle/>
          <a:p>
            <a:r>
              <a:rPr lang="en-US" sz="3400"/>
              <a:t>Digital Marketing and Customer experience design</a:t>
            </a:r>
          </a:p>
        </p:txBody>
      </p:sp>
      <p:sp>
        <p:nvSpPr>
          <p:cNvPr id="4" name="Text Placeholder 3"/>
          <p:cNvSpPr>
            <a:spLocks noGrp="1"/>
          </p:cNvSpPr>
          <p:nvPr>
            <p:ph type="body" sz="half" idx="2"/>
          </p:nvPr>
        </p:nvSpPr>
        <p:spPr>
          <a:xfrm>
            <a:off x="1024128" y="2286000"/>
            <a:ext cx="3133580" cy="3931920"/>
          </a:xfrm>
        </p:spPr>
        <p:txBody>
          <a:bodyPr vert="horz" lIns="45720" tIns="45720" rIns="45720" bIns="45720" rtlCol="0">
            <a:normAutofit/>
          </a:bodyPr>
          <a:lstStyle/>
          <a:p>
            <a:pPr>
              <a:lnSpc>
                <a:spcPct val="90000"/>
              </a:lnSpc>
            </a:pPr>
            <a:r>
              <a:rPr lang="en-US" dirty="0"/>
              <a:t>Persona</a:t>
            </a:r>
            <a:endParaRPr lang="en-US"/>
          </a:p>
          <a:p>
            <a:pPr>
              <a:lnSpc>
                <a:spcPct val="90000"/>
              </a:lnSpc>
            </a:pPr>
            <a:r>
              <a:rPr lang="en-US" dirty="0"/>
              <a:t>Task Models</a:t>
            </a:r>
            <a:endParaRPr lang="en-US"/>
          </a:p>
          <a:p>
            <a:pPr>
              <a:lnSpc>
                <a:spcPct val="90000"/>
              </a:lnSpc>
            </a:pPr>
            <a:r>
              <a:rPr lang="en-US" dirty="0"/>
              <a:t>Journey Mapping</a:t>
            </a:r>
            <a:endParaRPr lang="en-US"/>
          </a:p>
          <a:p>
            <a:pPr>
              <a:lnSpc>
                <a:spcPct val="90000"/>
              </a:lnSpc>
            </a:pPr>
            <a:r>
              <a:rPr lang="en-US" dirty="0"/>
              <a:t>Content Requirements</a:t>
            </a:r>
            <a:endParaRPr lang="en-US"/>
          </a:p>
          <a:p>
            <a:pPr>
              <a:lnSpc>
                <a:spcPct val="90000"/>
              </a:lnSpc>
            </a:pPr>
            <a:r>
              <a:rPr lang="en-US" dirty="0"/>
              <a:t>Information Architecture</a:t>
            </a:r>
            <a:endParaRPr lang="en-US"/>
          </a:p>
          <a:p>
            <a:pPr>
              <a:lnSpc>
                <a:spcPct val="90000"/>
              </a:lnSpc>
            </a:pPr>
            <a:r>
              <a:rPr lang="en-US" dirty="0"/>
              <a:t>Wireframes / Prototyping</a:t>
            </a:r>
            <a:endParaRPr lang="en-US"/>
          </a:p>
          <a:p>
            <a:pPr>
              <a:lnSpc>
                <a:spcPct val="90000"/>
              </a:lnSpc>
            </a:pPr>
            <a:r>
              <a:rPr lang="en-US" dirty="0"/>
              <a:t>Usability Testing</a:t>
            </a:r>
            <a:endParaRPr lang="en-US"/>
          </a:p>
        </p:txBody>
      </p:sp>
    </p:spTree>
    <p:extLst>
      <p:ext uri="{BB962C8B-B14F-4D97-AF65-F5344CB8AC3E}">
        <p14:creationId xmlns:p14="http://schemas.microsoft.com/office/powerpoint/2010/main" val="34596444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cxnSp>
        <p:nvCxnSpPr>
          <p:cNvPr id="13" name="Straight Connector 12"/>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6" name="Content Placeholder 5"/>
          <p:cNvPicPr>
            <a:picLocks noGrp="1" noChangeAspect="1"/>
          </p:cNvPicPr>
          <p:nvPr>
            <p:ph idx="1"/>
          </p:nvPr>
        </p:nvPicPr>
        <p:blipFill>
          <a:blip r:embed="rId2"/>
          <a:stretch>
            <a:fillRect/>
          </a:stretch>
        </p:blipFill>
        <p:spPr>
          <a:xfrm>
            <a:off x="4642342" y="1269757"/>
            <a:ext cx="6909577" cy="4318485"/>
          </a:xfrm>
          <a:prstGeom prst="rect">
            <a:avLst/>
          </a:prstGeom>
        </p:spPr>
      </p:pic>
      <p:sp>
        <p:nvSpPr>
          <p:cNvPr id="2" name="Title 1"/>
          <p:cNvSpPr>
            <a:spLocks noGrp="1"/>
          </p:cNvSpPr>
          <p:nvPr>
            <p:ph type="title"/>
          </p:nvPr>
        </p:nvSpPr>
        <p:spPr>
          <a:xfrm>
            <a:off x="1024128" y="585216"/>
            <a:ext cx="3133581" cy="1499616"/>
          </a:xfrm>
        </p:spPr>
        <p:txBody>
          <a:bodyPr vert="horz" lIns="91440" tIns="45720" rIns="91440" bIns="45720" rtlCol="0" anchor="ctr">
            <a:normAutofit/>
          </a:bodyPr>
          <a:lstStyle/>
          <a:p>
            <a:r>
              <a:rPr lang="en-US"/>
              <a:t>Growth hacking</a:t>
            </a:r>
            <a:endParaRPr lang="en-US" dirty="0"/>
          </a:p>
        </p:txBody>
      </p:sp>
      <p:sp>
        <p:nvSpPr>
          <p:cNvPr id="4" name="Text Placeholder 3"/>
          <p:cNvSpPr>
            <a:spLocks noGrp="1"/>
          </p:cNvSpPr>
          <p:nvPr>
            <p:ph type="body" sz="half" idx="2"/>
          </p:nvPr>
        </p:nvSpPr>
        <p:spPr>
          <a:xfrm>
            <a:off x="1024128" y="2286000"/>
            <a:ext cx="3133580" cy="3931920"/>
          </a:xfrm>
        </p:spPr>
        <p:txBody>
          <a:bodyPr vert="horz" lIns="45720" tIns="45720" rIns="45720" bIns="45720" rtlCol="0">
            <a:normAutofit/>
          </a:bodyPr>
          <a:lstStyle/>
          <a:p>
            <a:pPr>
              <a:lnSpc>
                <a:spcPct val="90000"/>
              </a:lnSpc>
            </a:pPr>
            <a:r>
              <a:rPr lang="en-US" dirty="0"/>
              <a:t>Growth hacking is a marketing technique developed by technology startups which uses creativity, analytical thinking and social metrics to sell products and gain exposure</a:t>
            </a:r>
          </a:p>
          <a:p>
            <a:pPr>
              <a:lnSpc>
                <a:spcPct val="90000"/>
              </a:lnSpc>
            </a:pPr>
            <a:r>
              <a:rPr lang="en-US" dirty="0"/>
              <a:t>Traffic acquisition</a:t>
            </a:r>
          </a:p>
          <a:p>
            <a:pPr>
              <a:lnSpc>
                <a:spcPct val="90000"/>
              </a:lnSpc>
            </a:pPr>
            <a:r>
              <a:rPr lang="en-US" dirty="0"/>
              <a:t>User activation</a:t>
            </a:r>
          </a:p>
          <a:p>
            <a:pPr>
              <a:lnSpc>
                <a:spcPct val="90000"/>
              </a:lnSpc>
            </a:pPr>
            <a:r>
              <a:rPr lang="en-US" dirty="0"/>
              <a:t>User retention</a:t>
            </a:r>
          </a:p>
          <a:p>
            <a:pPr>
              <a:lnSpc>
                <a:spcPct val="90000"/>
              </a:lnSpc>
            </a:pPr>
            <a:r>
              <a:rPr lang="en-US" dirty="0"/>
              <a:t>Revenue generation</a:t>
            </a:r>
          </a:p>
        </p:txBody>
      </p:sp>
    </p:spTree>
    <p:extLst>
      <p:ext uri="{BB962C8B-B14F-4D97-AF65-F5344CB8AC3E}">
        <p14:creationId xmlns:p14="http://schemas.microsoft.com/office/powerpoint/2010/main" val="401436082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C1C93EF2-4785-427F-84A5-F1666490E9CE}"/>
    </a:ext>
  </a:extLst>
</a:theme>
</file>

<file path=docProps/app.xml><?xml version="1.0" encoding="utf-8"?>
<Properties xmlns="http://schemas.openxmlformats.org/officeDocument/2006/extended-properties" xmlns:vt="http://schemas.openxmlformats.org/officeDocument/2006/docPropsVTypes">
  <Template>Integral</Template>
  <TotalTime>180</TotalTime>
  <Words>1084</Words>
  <Application>Microsoft Office PowerPoint</Application>
  <PresentationFormat>Widescreen</PresentationFormat>
  <Paragraphs>140</Paragraphs>
  <Slides>34</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34</vt:i4>
      </vt:variant>
    </vt:vector>
  </HeadingPairs>
  <TitlesOfParts>
    <vt:vector size="39" baseType="lpstr">
      <vt:lpstr>Arial</vt:lpstr>
      <vt:lpstr>Tw Cen MT</vt:lpstr>
      <vt:lpstr>Tw Cen MT Condensed</vt:lpstr>
      <vt:lpstr>Wingdings 3</vt:lpstr>
      <vt:lpstr>Integral</vt:lpstr>
      <vt:lpstr>Digital Marketing</vt:lpstr>
      <vt:lpstr>Medium is the message</vt:lpstr>
      <vt:lpstr>Digital marketing is  not technology alone</vt:lpstr>
      <vt:lpstr>Traditional v/s  digital marketing</vt:lpstr>
      <vt:lpstr>7 C’s of  Digital marketing</vt:lpstr>
      <vt:lpstr>Brand identification  and consistency</vt:lpstr>
      <vt:lpstr>Brand identity</vt:lpstr>
      <vt:lpstr>Digital Marketing and Customer experience design</vt:lpstr>
      <vt:lpstr>Growth hacking</vt:lpstr>
      <vt:lpstr>Website</vt:lpstr>
      <vt:lpstr>Pay per click advertising</vt:lpstr>
      <vt:lpstr>Content planning</vt:lpstr>
      <vt:lpstr>Business blogging</vt:lpstr>
      <vt:lpstr>Guest blogging</vt:lpstr>
      <vt:lpstr>Curation</vt:lpstr>
      <vt:lpstr>Content promotion</vt:lpstr>
      <vt:lpstr>Visual marketing</vt:lpstr>
      <vt:lpstr>Presentations</vt:lpstr>
      <vt:lpstr>Video</vt:lpstr>
      <vt:lpstr>Podcasting</vt:lpstr>
      <vt:lpstr>Webinars</vt:lpstr>
      <vt:lpstr>Search marketing : Interesting numbers</vt:lpstr>
      <vt:lpstr>Search Marketing fundamentals</vt:lpstr>
      <vt:lpstr>Content marketing mission statement</vt:lpstr>
      <vt:lpstr>Content optimization</vt:lpstr>
      <vt:lpstr>Social media marketing</vt:lpstr>
      <vt:lpstr>Lead generation and digital marketing</vt:lpstr>
      <vt:lpstr>Essentials for digital marketing success !!</vt:lpstr>
      <vt:lpstr>Content Marketing essential steps</vt:lpstr>
      <vt:lpstr>Create your blog identity</vt:lpstr>
      <vt:lpstr>Create your Content</vt:lpstr>
      <vt:lpstr>Create your news feeds</vt:lpstr>
      <vt:lpstr>Create your social channels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Digital Marketing</dc:title>
  <dc:creator>Gokul Alex (UST, IND)</dc:creator>
  <cp:lastModifiedBy>Gokul Alex (UST, IND)</cp:lastModifiedBy>
  <cp:revision>20</cp:revision>
  <dcterms:created xsi:type="dcterms:W3CDTF">2017-07-29T05:44:22Z</dcterms:created>
  <dcterms:modified xsi:type="dcterms:W3CDTF">2017-07-29T08:45:07Z</dcterms:modified>
</cp:coreProperties>
</file>